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50"/>
  </p:notesMasterIdLst>
  <p:sldIdLst>
    <p:sldId id="256" r:id="rId2"/>
    <p:sldId id="280" r:id="rId3"/>
    <p:sldId id="257" r:id="rId4"/>
    <p:sldId id="258" r:id="rId5"/>
    <p:sldId id="259" r:id="rId6"/>
    <p:sldId id="260" r:id="rId7"/>
    <p:sldId id="262" r:id="rId8"/>
    <p:sldId id="261" r:id="rId9"/>
    <p:sldId id="289" r:id="rId10"/>
    <p:sldId id="263" r:id="rId11"/>
    <p:sldId id="295" r:id="rId12"/>
    <p:sldId id="290" r:id="rId13"/>
    <p:sldId id="291" r:id="rId14"/>
    <p:sldId id="293" r:id="rId15"/>
    <p:sldId id="296" r:id="rId16"/>
    <p:sldId id="297" r:id="rId17"/>
    <p:sldId id="298" r:id="rId18"/>
    <p:sldId id="299" r:id="rId19"/>
    <p:sldId id="300" r:id="rId20"/>
    <p:sldId id="314" r:id="rId21"/>
    <p:sldId id="302" r:id="rId22"/>
    <p:sldId id="303" r:id="rId23"/>
    <p:sldId id="304" r:id="rId24"/>
    <p:sldId id="305" r:id="rId25"/>
    <p:sldId id="306" r:id="rId26"/>
    <p:sldId id="315" r:id="rId27"/>
    <p:sldId id="312" r:id="rId28"/>
    <p:sldId id="313" r:id="rId29"/>
    <p:sldId id="316" r:id="rId30"/>
    <p:sldId id="264" r:id="rId31"/>
    <p:sldId id="265" r:id="rId32"/>
    <p:sldId id="266" r:id="rId33"/>
    <p:sldId id="268" r:id="rId34"/>
    <p:sldId id="269" r:id="rId35"/>
    <p:sldId id="267" r:id="rId36"/>
    <p:sldId id="278" r:id="rId37"/>
    <p:sldId id="27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81" r:id="rId47"/>
    <p:sldId id="282" r:id="rId48"/>
    <p:sldId id="28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A6BD"/>
    <a:srgbClr val="7FB4AD"/>
    <a:srgbClr val="FB957D"/>
    <a:srgbClr val="E1AE02"/>
    <a:srgbClr val="FBC102"/>
    <a:srgbClr val="FB3C49"/>
    <a:srgbClr val="48D87D"/>
    <a:srgbClr val="D0795C"/>
    <a:srgbClr val="B8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3"/>
    <p:restoredTop sz="95986"/>
  </p:normalViewPr>
  <p:slideViewPr>
    <p:cSldViewPr snapToGrid="0" snapToObjects="1">
      <p:cViewPr>
        <p:scale>
          <a:sx n="100" d="100"/>
          <a:sy n="100" d="100"/>
        </p:scale>
        <p:origin x="28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Sheet1!$F$13</c:f>
              <c:strCache>
                <c:ptCount val="1"/>
                <c:pt idx="0">
                  <c:v>Bases &gt; Q30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Bangla Sangam MN" charset="0"/>
                    <a:ea typeface="Bangla Sangam MN" charset="0"/>
                    <a:cs typeface="Bangla Sangam MN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bg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Sheet1!$E$14:$E$18</c:f>
              <c:numCache>
                <c:formatCode>General</c:formatCode>
                <c:ptCount val="5"/>
                <c:pt idx="0">
                  <c:v>25</c:v>
                </c:pt>
                <c:pt idx="1">
                  <c:v>75</c:v>
                </c:pt>
                <c:pt idx="2">
                  <c:v>150</c:v>
                </c:pt>
                <c:pt idx="3">
                  <c:v>250</c:v>
                </c:pt>
                <c:pt idx="4">
                  <c:v>300</c:v>
                </c:pt>
              </c:numCache>
            </c:numRef>
          </c:xVal>
          <c:yVal>
            <c:numRef>
              <c:f>Sheet1!$F$14:$F$18</c:f>
              <c:numCache>
                <c:formatCode>General</c:formatCode>
                <c:ptCount val="5"/>
                <c:pt idx="0">
                  <c:v>90</c:v>
                </c:pt>
                <c:pt idx="1">
                  <c:v>85</c:v>
                </c:pt>
                <c:pt idx="2">
                  <c:v>80</c:v>
                </c:pt>
                <c:pt idx="3">
                  <c:v>75</c:v>
                </c:pt>
                <c:pt idx="4">
                  <c:v>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C8-3F40-8AE7-0EFF8443FB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9648592"/>
        <c:axId val="679650368"/>
      </c:scatterChart>
      <c:valAx>
        <c:axId val="679648592"/>
        <c:scaling>
          <c:orientation val="minMax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679650368"/>
        <c:crosses val="autoZero"/>
        <c:crossBetween val="midCat"/>
      </c:valAx>
      <c:valAx>
        <c:axId val="679650368"/>
        <c:scaling>
          <c:orientation val="minMax"/>
          <c:min val="6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2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Bangla Sangam MN" charset="0"/>
                <a:ea typeface="Bangla Sangam MN" charset="0"/>
                <a:cs typeface="Bangla Sangam MN" charset="0"/>
              </a:defRPr>
            </a:pPr>
            <a:endParaRPr lang="en-US"/>
          </a:p>
        </c:txPr>
        <c:crossAx val="679648592"/>
        <c:crossesAt val="0"/>
        <c:crossBetween val="midCat"/>
        <c:majorUnit val="10"/>
      </c:valAx>
      <c:spPr>
        <a:solidFill>
          <a:srgbClr val="7FB4AD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 b="1" i="0">
          <a:latin typeface="Bangla Sangam MN" charset="0"/>
          <a:ea typeface="Bangla Sangam MN" charset="0"/>
          <a:cs typeface="Bangla Sangam MN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FAAF2-EB85-E84E-818B-B0045C99E27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56C2F-6C16-6345-92AD-A3B8B08E2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olymerase_chain_reaction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this gene is conserved and found in most bacteria, it is used for reconstructing phylogeny.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Depending on the hypervariable region picked, you can classify to different level of taxonomy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56C2F-6C16-6345-92AD-A3B8B08E22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8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56C2F-6C16-6345-92AD-A3B8B08E22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2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amplicon/fragment</a:t>
            </a:r>
            <a:r>
              <a:rPr lang="en-US" baseline="0" dirty="0"/>
              <a:t> is read from either end and this is used to generate the read pairs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3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3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Resolution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infers exact sequence variants from amplicon data, resolving differences of even 1 or 2 nucleotides.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reports fewer false positive sequence variants than other methods report false OTUs.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9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Chimeras are sequences formed from two or more biological sequences joined together. Amplicons with chimeric sequences can form during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PCR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Although chimeras can be formed by a number of mechanisms, the majority of chimeras are believed to arise from incomplete extension. During subsequent cycles of PCR, a partially extended strand can bind to a template derived from a different but similar sequence.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DF54-F75D-B344-9281-AD91C68A61A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7A1D3-B31B-2648-9CF8-78B6B8B27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4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llumina.com/systems/sequencing-platforms/miseq/specification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/31/21/3476/194979/Error-filtering-pair-assembly-and-error-correc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nature.com/article-assets/npg/nmeth/journal/v13/n7/extref/nmeth.3869-S1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-assets/npg/nmeth/journal/v13/n7/extref/nmeth.3869-S1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t.washington.edu/sites/default/files/modules/2018-SISMID-01b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oi%2010.2144/00011321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tat.washington.edu/sites/default/files/modules/2018-SISMID-01b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Microbiome Workshop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1683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+mj-lt"/>
              </a:rPr>
              <a:t>Hena R. Ramay</a:t>
            </a:r>
          </a:p>
          <a:p>
            <a:r>
              <a:rPr lang="en-US" dirty="0">
                <a:latin typeface="+mj-lt"/>
              </a:rPr>
              <a:t>Bioinformatician</a:t>
            </a:r>
          </a:p>
          <a:p>
            <a:r>
              <a:rPr lang="en-US" dirty="0">
                <a:latin typeface="+mj-lt"/>
              </a:rPr>
              <a:t>International Microbiome Centre</a:t>
            </a:r>
          </a:p>
          <a:p>
            <a:r>
              <a:rPr lang="en-US" dirty="0">
                <a:latin typeface="+mj-lt"/>
              </a:rPr>
              <a:t>University of Calgary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25700" cy="911166"/>
          </a:xfrm>
          <a:prstGeom prst="rect">
            <a:avLst/>
          </a:prstGeom>
        </p:spPr>
      </p:pic>
      <p:pic>
        <p:nvPicPr>
          <p:cNvPr id="5" name="Picture 2" descr="Image result for twitter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559" y="6373028"/>
            <a:ext cx="340681" cy="34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0" y="637947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@</a:t>
            </a:r>
            <a:r>
              <a:rPr lang="en-CA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henaramay</a:t>
            </a:r>
            <a:endParaRPr lang="en-CA" sz="1400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08" y="6431169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h</a:t>
            </a:r>
            <a:r>
              <a:rPr lang="en-CA" sz="140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ena.ramay@ucalgary.ca</a:t>
            </a:r>
            <a:endParaRPr lang="en-CA" sz="1400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096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5453965" y="5367647"/>
            <a:ext cx="153065" cy="4439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63" y="376861"/>
            <a:ext cx="1365249" cy="1365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43" y="1059485"/>
            <a:ext cx="369887" cy="369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25" y="518688"/>
            <a:ext cx="1909763" cy="108910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062512" y="4557396"/>
            <a:ext cx="0" cy="1257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57746" y="5802136"/>
            <a:ext cx="1066769" cy="7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4199211" y="5055386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Abundance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1096" y="592128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</a:rPr>
              <a:t>Samples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1775"/>
              </p:ext>
            </p:extLst>
          </p:nvPr>
        </p:nvGraphicFramePr>
        <p:xfrm>
          <a:off x="7931774" y="2010561"/>
          <a:ext cx="38723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1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2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3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ASV 1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ASV 2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ASV 3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ASV 4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209074" y="5003870"/>
            <a:ext cx="359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FB4AD"/>
                </a:solidFill>
                <a:latin typeface="Lato" charset="0"/>
                <a:ea typeface="Lato" charset="0"/>
                <a:cs typeface="Lato" charset="0"/>
              </a:rPr>
              <a:t>ASV 1 = Bug X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079596" y="1144555"/>
            <a:ext cx="1704356" cy="543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617826" y="4141602"/>
            <a:ext cx="1474795" cy="910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47" y="4700485"/>
            <a:ext cx="1158107" cy="11581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582247" y="5921283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</a:rPr>
              <a:t>Phylogeny</a:t>
            </a:r>
            <a:endParaRPr lang="en-US" sz="1600" dirty="0">
              <a:latin typeface="+mj-lt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281236" y="994410"/>
            <a:ext cx="1963300" cy="35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52493" y="5520544"/>
            <a:ext cx="153065" cy="285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721493" y="5628904"/>
            <a:ext cx="153065" cy="176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453965" y="4857008"/>
            <a:ext cx="153065" cy="5106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453619" y="4690241"/>
            <a:ext cx="153065" cy="229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21492" y="4817707"/>
            <a:ext cx="153065" cy="6512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721492" y="4703901"/>
            <a:ext cx="153065" cy="1090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721492" y="5433094"/>
            <a:ext cx="153065" cy="2018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172717" y="5625488"/>
            <a:ext cx="153065" cy="176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172716" y="4814291"/>
            <a:ext cx="153065" cy="6512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172716" y="4700485"/>
            <a:ext cx="153065" cy="1565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72716" y="5429678"/>
            <a:ext cx="153065" cy="2018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09600" y="2826383"/>
            <a:ext cx="5632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FB4AD"/>
                </a:solidFill>
                <a:latin typeface="+mj-lt"/>
              </a:rPr>
              <a:t>Amplicon Sequencing Cycle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172788" y="673966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Amplify 16s region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533267" y="4040747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FB4AD"/>
                </a:solidFill>
                <a:latin typeface="Lato" charset="0"/>
                <a:ea typeface="Lato" charset="0"/>
                <a:cs typeface="Lato" charset="0"/>
              </a:rPr>
              <a:t>Bacteria + Archaea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09074" y="5003870"/>
            <a:ext cx="359506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600" b="1" dirty="0">
              <a:latin typeface="+mj-lt"/>
            </a:endParaRPr>
          </a:p>
          <a:p>
            <a:endParaRPr lang="en-US" sz="16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ASV</a:t>
            </a:r>
            <a:r>
              <a:rPr lang="en-US" sz="1600" dirty="0">
                <a:latin typeface="+mj-lt"/>
              </a:rPr>
              <a:t>: Amplicon Sequence Variant is a sequence detected with a certain abundance in one or more samples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278244" y="157282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B4AD"/>
                </a:solidFill>
                <a:latin typeface="Lato" charset="0"/>
                <a:ea typeface="Lato" charset="0"/>
                <a:cs typeface="Lato" charset="0"/>
              </a:rPr>
              <a:t>ASV Table</a:t>
            </a:r>
          </a:p>
        </p:txBody>
      </p:sp>
    </p:spTree>
    <p:extLst>
      <p:ext uri="{BB962C8B-B14F-4D97-AF65-F5344CB8AC3E}">
        <p14:creationId xmlns:p14="http://schemas.microsoft.com/office/powerpoint/2010/main" val="16483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8906" y="2921168"/>
            <a:ext cx="9417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7FB4AD"/>
                </a:solidFill>
                <a:latin typeface="Source Sans Pro" charset="0"/>
                <a:ea typeface="Source Sans Pro" charset="0"/>
                <a:cs typeface="Source Sans Pro" charset="0"/>
              </a:rPr>
              <a:t>Typical Workflow</a:t>
            </a:r>
          </a:p>
        </p:txBody>
      </p:sp>
    </p:spTree>
    <p:extLst>
      <p:ext uri="{BB962C8B-B14F-4D97-AF65-F5344CB8AC3E}">
        <p14:creationId xmlns:p14="http://schemas.microsoft.com/office/powerpoint/2010/main" val="70327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1061" y="2274838"/>
            <a:ext cx="9417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FB4AD"/>
                </a:solidFill>
                <a:latin typeface="+mj-lt"/>
                <a:ea typeface="Source Sans Pro" charset="0"/>
                <a:cs typeface="Source Sans Pro" charset="0"/>
              </a:rPr>
              <a:t>Thoughtful data analysis is critical for successful taxonomic assignment</a:t>
            </a:r>
          </a:p>
        </p:txBody>
      </p:sp>
    </p:spTree>
    <p:extLst>
      <p:ext uri="{BB962C8B-B14F-4D97-AF65-F5344CB8AC3E}">
        <p14:creationId xmlns:p14="http://schemas.microsoft.com/office/powerpoint/2010/main" val="131629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308"/>
          <p:cNvSpPr txBox="1">
            <a:spLocks/>
          </p:cNvSpPr>
          <p:nvPr/>
        </p:nvSpPr>
        <p:spPr>
          <a:xfrm>
            <a:off x="678175" y="1916133"/>
            <a:ext cx="2992582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16s Region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Which region was sequenced, read length &amp;  depth</a:t>
            </a:r>
            <a:endParaRPr lang="en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5" name="Shape 309"/>
          <p:cNvSpPr txBox="1">
            <a:spLocks/>
          </p:cNvSpPr>
          <p:nvPr/>
        </p:nvSpPr>
        <p:spPr>
          <a:xfrm>
            <a:off x="4463293" y="1916133"/>
            <a:ext cx="356888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Controls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Did you use negative (extraction) and positive (mocks) ?</a:t>
            </a:r>
            <a:endParaRPr lang="en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6" name="Shape 310"/>
          <p:cNvSpPr txBox="1">
            <a:spLocks/>
          </p:cNvSpPr>
          <p:nvPr/>
        </p:nvSpPr>
        <p:spPr>
          <a:xfrm>
            <a:off x="678175" y="4123657"/>
            <a:ext cx="331193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Re</a:t>
            </a: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ad Assignment</a:t>
            </a:r>
            <a:endParaRPr lang="en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Are the reads assigned correctly to each sample?</a:t>
            </a:r>
            <a:r>
              <a:rPr lang="e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 </a:t>
            </a:r>
          </a:p>
          <a:p>
            <a:pPr>
              <a:spcBef>
                <a:spcPts val="0"/>
              </a:spcBef>
              <a:buFont typeface="Arial"/>
              <a:buNone/>
            </a:pPr>
            <a:endParaRPr lang="en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7" name="Shape 311"/>
          <p:cNvSpPr txBox="1">
            <a:spLocks/>
          </p:cNvSpPr>
          <p:nvPr/>
        </p:nvSpPr>
        <p:spPr>
          <a:xfrm>
            <a:off x="4463292" y="4123657"/>
            <a:ext cx="3098975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Sample size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Are there enough samples for down stream analysis</a:t>
            </a:r>
            <a:endParaRPr lang="en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8" name="Shape 312"/>
          <p:cNvSpPr txBox="1">
            <a:spLocks/>
          </p:cNvSpPr>
          <p:nvPr/>
        </p:nvSpPr>
        <p:spPr>
          <a:xfrm>
            <a:off x="8521245" y="2572839"/>
            <a:ext cx="3568880" cy="1805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latin typeface="+mj-lt"/>
                <a:ea typeface="Source Sans Pro" charset="0"/>
                <a:cs typeface="Source Sans Pro" charset="0"/>
              </a:rPr>
              <a:t>Feasibility </a:t>
            </a:r>
            <a:endParaRPr lang="en" b="1" dirty="0">
              <a:latin typeface="+mj-lt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400" dirty="0">
                <a:latin typeface="+mj-lt"/>
                <a:ea typeface="Source Sans Pro" charset="0"/>
                <a:cs typeface="Source Sans Pro" charset="0"/>
              </a:rPr>
              <a:t>Will this data answer the questions asked by the investigator?</a:t>
            </a:r>
            <a:endParaRPr lang="en" sz="2400" dirty="0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412" y="308759"/>
            <a:ext cx="6760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FB4AD"/>
                </a:solidFill>
                <a:latin typeface="+mj-lt"/>
                <a:ea typeface="Dosis" charset="0"/>
                <a:cs typeface="Dosis" charset="0"/>
              </a:rPr>
              <a:t>What do we know about our data?</a:t>
            </a:r>
          </a:p>
        </p:txBody>
      </p:sp>
    </p:spTree>
    <p:extLst>
      <p:ext uri="{BB962C8B-B14F-4D97-AF65-F5344CB8AC3E}">
        <p14:creationId xmlns:p14="http://schemas.microsoft.com/office/powerpoint/2010/main" val="174772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401030" y="604233"/>
            <a:ext cx="10859033" cy="864055"/>
            <a:chOff x="401030" y="604233"/>
            <a:chExt cx="10859033" cy="864055"/>
          </a:xfrm>
        </p:grpSpPr>
        <p:grpSp>
          <p:nvGrpSpPr>
            <p:cNvPr id="4" name="Group 3"/>
            <p:cNvGrpSpPr/>
            <p:nvPr/>
          </p:nvGrpSpPr>
          <p:grpSpPr>
            <a:xfrm>
              <a:off x="2349117" y="604233"/>
              <a:ext cx="8910946" cy="864055"/>
              <a:chOff x="1424613" y="1450887"/>
              <a:chExt cx="8676996" cy="140548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530941" y="1812985"/>
                <a:ext cx="8570668" cy="547968"/>
                <a:chOff x="1530941" y="1812985"/>
                <a:chExt cx="8570668" cy="547968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530941" y="1812985"/>
                  <a:ext cx="8570668" cy="547968"/>
                  <a:chOff x="1464574" y="1427707"/>
                  <a:chExt cx="8570668" cy="547968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464574" y="1429961"/>
                    <a:ext cx="8570668" cy="545712"/>
                  </a:xfrm>
                  <a:prstGeom prst="rect">
                    <a:avLst/>
                  </a:prstGeom>
                  <a:solidFill>
                    <a:srgbClr val="7FB4A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464575" y="1429963"/>
                    <a:ext cx="311216" cy="5457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2168468" y="1429963"/>
                    <a:ext cx="286243" cy="5457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3087967" y="1429963"/>
                    <a:ext cx="311216" cy="5457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4219556" y="1427707"/>
                    <a:ext cx="248611" cy="54796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5385926" y="1427708"/>
                    <a:ext cx="232697" cy="54796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5994748" y="1427707"/>
                    <a:ext cx="513526" cy="547967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6936728" y="1427709"/>
                    <a:ext cx="431480" cy="54796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7753117" y="1429963"/>
                    <a:ext cx="517868" cy="545711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8687909" y="1429962"/>
                    <a:ext cx="465763" cy="54571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9569479" y="1429961"/>
                    <a:ext cx="465763" cy="54571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+mj-lt"/>
                      <a:ea typeface="Source Sans Pro" charset="0"/>
                      <a:cs typeface="Source Sans Pro" charset="0"/>
                    </a:endParaRP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1837480" y="1903895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V1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618550" y="1921083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V2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633893" y="1909461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V3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735212" y="1921083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V4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646300" y="1914286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V5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585376" y="1888818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V6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417411" y="1888818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V7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297502" y="1903897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V8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9198143" y="1903895"/>
                  <a:ext cx="353080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+mj-lt"/>
                    </a:rPr>
                    <a:t>V9</a:t>
                  </a: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7279389" y="2430835"/>
                <a:ext cx="2624215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Conserved Regions</a:t>
                </a:r>
                <a:r>
                  <a:rPr lang="en-US" sz="1100" dirty="0">
                    <a:latin typeface="+mj-lt"/>
                  </a:rPr>
                  <a:t> </a:t>
                </a:r>
                <a:r>
                  <a:rPr lang="en-US" sz="1100" dirty="0">
                    <a:solidFill>
                      <a:srgbClr val="7FB4AD"/>
                    </a:solidFill>
                    <a:latin typeface="+mj-lt"/>
                  </a:rPr>
                  <a:t>Variable Regions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24613" y="1488747"/>
                <a:ext cx="256304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281267" y="1450887"/>
                <a:ext cx="747992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1500  </a:t>
                </a:r>
                <a:r>
                  <a:rPr lang="en-US"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bp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01030" y="705569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16 </a:t>
              </a:r>
              <a:r>
                <a:rPr 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rRNA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678" y="1215798"/>
            <a:ext cx="8579351" cy="1846979"/>
            <a:chOff x="64678" y="1215798"/>
            <a:chExt cx="8579351" cy="1846979"/>
          </a:xfrm>
        </p:grpSpPr>
        <p:sp>
          <p:nvSpPr>
            <p:cNvPr id="43" name="Rectangle 42"/>
            <p:cNvSpPr/>
            <p:nvPr/>
          </p:nvSpPr>
          <p:spPr>
            <a:xfrm>
              <a:off x="2822755" y="2816489"/>
              <a:ext cx="5821274" cy="212055"/>
            </a:xfrm>
            <a:prstGeom prst="rect">
              <a:avLst/>
            </a:prstGeom>
            <a:solidFill>
              <a:srgbClr val="7FB4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84640" y="2801167"/>
              <a:ext cx="5870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+mj-lt"/>
                </a:rPr>
                <a:t>V3-V4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2822757" y="1218218"/>
              <a:ext cx="1622325" cy="156548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458183" y="1215798"/>
              <a:ext cx="2185846" cy="156494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64678" y="2401057"/>
              <a:ext cx="2876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Pick a variable region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749902" y="3488692"/>
            <a:ext cx="3820278" cy="683852"/>
            <a:chOff x="-241663" y="3629999"/>
            <a:chExt cx="3614953" cy="560538"/>
          </a:xfrm>
        </p:grpSpPr>
        <p:sp>
          <p:nvSpPr>
            <p:cNvPr id="66" name="TextBox 65"/>
            <p:cNvSpPr txBox="1"/>
            <p:nvPr/>
          </p:nvSpPr>
          <p:spPr>
            <a:xfrm>
              <a:off x="-241663" y="3629999"/>
              <a:ext cx="3614953" cy="327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Pick a sequencing technique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7463" y="3913032"/>
              <a:ext cx="1656701" cy="277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Illumina 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(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MiSeq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)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194" y="4615112"/>
            <a:ext cx="10962908" cy="1223231"/>
            <a:chOff x="22194" y="4615112"/>
            <a:chExt cx="10962908" cy="1223231"/>
          </a:xfrm>
        </p:grpSpPr>
        <p:sp>
          <p:nvSpPr>
            <p:cNvPr id="31" name="Rectangle 30"/>
            <p:cNvSpPr/>
            <p:nvPr/>
          </p:nvSpPr>
          <p:spPr>
            <a:xfrm>
              <a:off x="3524734" y="5260061"/>
              <a:ext cx="3629025" cy="1857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Source Sans Pro" charset="0"/>
                <a:cs typeface="Source Sans Pro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0800000">
              <a:off x="6529254" y="5569417"/>
              <a:ext cx="3233737" cy="185738"/>
            </a:xfrm>
            <a:prstGeom prst="rect">
              <a:avLst/>
            </a:prstGeom>
            <a:solidFill>
              <a:srgbClr val="7FB4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Source Sans Pro" charset="0"/>
                <a:cs typeface="Source Sans Pro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92421" y="5260059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38030" y="4935527"/>
              <a:ext cx="1011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Source Sans Pro" charset="0"/>
                  <a:cs typeface="Source Sans Pro" charset="0"/>
                </a:rPr>
                <a:t>Overlap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87130" y="5192012"/>
              <a:ext cx="1437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8300" y="5185503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Source Sans Pro" charset="0"/>
                  <a:cs typeface="Source Sans Pro" charset="0"/>
                </a:rPr>
                <a:t>FWD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25082" y="5499789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Source Sans Pro" charset="0"/>
                  <a:cs typeface="Source Sans Pro" charset="0"/>
                </a:rPr>
                <a:t>REV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396834" y="5562000"/>
              <a:ext cx="732313" cy="19315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38031" y="5246551"/>
              <a:ext cx="622131" cy="506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94" y="4615112"/>
              <a:ext cx="3877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Select primers &amp; Read lengths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005290" y="6188295"/>
            <a:ext cx="5724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Make sure there is an overlap!!!!</a:t>
            </a:r>
          </a:p>
        </p:txBody>
      </p:sp>
    </p:spTree>
    <p:extLst>
      <p:ext uri="{BB962C8B-B14F-4D97-AF65-F5344CB8AC3E}">
        <p14:creationId xmlns:p14="http://schemas.microsoft.com/office/powerpoint/2010/main" val="90945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  <a:endCxn id="19" idx="0"/>
          </p:cNvCxnSpPr>
          <p:nvPr/>
        </p:nvCxnSpPr>
        <p:spPr>
          <a:xfrm rot="16200000" flipH="1">
            <a:off x="4531551" y="3725289"/>
            <a:ext cx="1154414" cy="114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The common path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Merge Reads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00290" y="996586"/>
            <a:ext cx="1103170" cy="604137"/>
          </a:xfrm>
          <a:prstGeom prst="homePlate">
            <a:avLst/>
          </a:prstGeom>
          <a:solidFill>
            <a:srgbClr val="E1AE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Reads</a:t>
            </a:r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  <a:stCxn id="19" idx="3"/>
            <a:endCxn id="22" idx="2"/>
          </p:cNvCxnSpPr>
          <p:nvPr/>
        </p:nvCxnSpPr>
        <p:spPr>
          <a:xfrm flipV="1">
            <a:off x="6012798" y="2405250"/>
            <a:ext cx="1253524" cy="2117884"/>
          </a:xfrm>
          <a:prstGeom prst="bentConnector3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0153" y="2114134"/>
            <a:ext cx="155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Denoise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889" y="1853994"/>
            <a:ext cx="156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Remove Chimeric</a:t>
            </a:r>
          </a:p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     Seqs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5472" y="2172334"/>
            <a:ext cx="136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Classify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66322" y="5590847"/>
            <a:ext cx="4925677" cy="1569660"/>
          </a:xfrm>
          <a:prstGeom prst="rect">
            <a:avLst/>
          </a:prstGeom>
          <a:solidFill>
            <a:srgbClr val="E1AE02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ource Sans Pro" charset="0"/>
                <a:ea typeface="Source Sans Pro" charset="0"/>
                <a:cs typeface="Source Sans Pro" charset="0"/>
              </a:rPr>
              <a:t>How do we select the tools and use them well ?</a:t>
            </a:r>
          </a:p>
          <a:p>
            <a:endParaRPr lang="en-US" sz="32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6092" y="2211073"/>
            <a:ext cx="954282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2755" y="2569513"/>
            <a:ext cx="3629025" cy="185738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6134561" y="2890248"/>
            <a:ext cx="3233737" cy="185738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5355857" y="2890248"/>
            <a:ext cx="395288" cy="185738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5751154" y="2890248"/>
            <a:ext cx="395288" cy="185738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90442" y="2569511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368298" y="2890247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2590" y="2241208"/>
            <a:ext cx="9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Overlap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85151" y="2501464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Read length</a:t>
            </a: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220255"/>
              </p:ext>
            </p:extLst>
          </p:nvPr>
        </p:nvGraphicFramePr>
        <p:xfrm>
          <a:off x="1055074" y="3763414"/>
          <a:ext cx="5269491" cy="182736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87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307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Region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Amplicon Length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Overlap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V3-V4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300</a:t>
                      </a:r>
                      <a:r>
                        <a:rPr lang="en-US" sz="1600" baseline="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93007"/>
              </p:ext>
            </p:extLst>
          </p:nvPr>
        </p:nvGraphicFramePr>
        <p:xfrm>
          <a:off x="6691469" y="3182684"/>
          <a:ext cx="4787767" cy="2695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8325333" y="5693755"/>
            <a:ext cx="195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charset="0"/>
                <a:ea typeface="Source Sans Pro" charset="0"/>
                <a:cs typeface="Source Sans Pro" charset="0"/>
              </a:rPr>
              <a:t>Read Length PE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5633057" y="4277773"/>
            <a:ext cx="199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of bases &gt; Q30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26321" y="2494955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094118" y="278814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</a:p>
        </p:txBody>
      </p:sp>
      <p:sp>
        <p:nvSpPr>
          <p:cNvPr id="58" name="Rectangle 57">
            <a:hlinkClick r:id="rId4"/>
          </p:cNvPr>
          <p:cNvSpPr/>
          <p:nvPr/>
        </p:nvSpPr>
        <p:spPr>
          <a:xfrm>
            <a:off x="4582750" y="6534489"/>
            <a:ext cx="4040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Source: Illumina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332855" y="149606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Paired End Reads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355857" y="2569511"/>
            <a:ext cx="1095923" cy="5064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8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67507" y="2061535"/>
            <a:ext cx="11012082" cy="3595464"/>
            <a:chOff x="283101" y="1083214"/>
            <a:chExt cx="11012082" cy="3595464"/>
          </a:xfrm>
        </p:grpSpPr>
        <p:sp>
          <p:nvSpPr>
            <p:cNvPr id="11" name="Rectangle 10"/>
            <p:cNvSpPr/>
            <p:nvPr/>
          </p:nvSpPr>
          <p:spPr>
            <a:xfrm>
              <a:off x="886265" y="1144175"/>
              <a:ext cx="10408918" cy="313240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2873" y="43029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36275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100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26523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20263" y="430058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57026" y="43093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400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0" b="15325"/>
            <a:stretch/>
          </p:blipFill>
          <p:spPr>
            <a:xfrm>
              <a:off x="283101" y="1083214"/>
              <a:ext cx="7472886" cy="32261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1" r="1639" b="14587"/>
            <a:stretch/>
          </p:blipFill>
          <p:spPr>
            <a:xfrm flipH="1">
              <a:off x="4346916" y="1083215"/>
              <a:ext cx="6794695" cy="3254267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1167618" y="4276579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303561" y="4288301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383240" y="4285954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535640" y="4452422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488702" y="428126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9723118" y="429298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1930650" y="1196068"/>
            <a:ext cx="3940749" cy="2329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63688" y="1196069"/>
            <a:ext cx="429242" cy="2329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68400" y="1196069"/>
            <a:ext cx="429242" cy="2329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0800000">
            <a:off x="6799524" y="1599927"/>
            <a:ext cx="3511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1" name="Rectangle 40"/>
          <p:cNvSpPr/>
          <p:nvPr/>
        </p:nvSpPr>
        <p:spPr>
          <a:xfrm rot="10800000">
            <a:off x="5709096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2" name="Rectangle 41"/>
          <p:cNvSpPr/>
          <p:nvPr/>
        </p:nvSpPr>
        <p:spPr>
          <a:xfrm rot="10800000">
            <a:off x="6104384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13808" y="1599928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58976" y="1196070"/>
            <a:ext cx="429242" cy="2329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4263" y="1196068"/>
            <a:ext cx="699262" cy="2329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2256" y="1599928"/>
            <a:ext cx="635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7" name="Rectangle 46"/>
          <p:cNvSpPr/>
          <p:nvPr/>
        </p:nvSpPr>
        <p:spPr>
          <a:xfrm rot="10800000">
            <a:off x="6499671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95732" y="1196066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117366" y="1599927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92153" y="1152720"/>
            <a:ext cx="821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48886" y="1538016"/>
            <a:ext cx="70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670473" y="2122496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588129" y="2162322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586719" y="4676783"/>
            <a:ext cx="582154" cy="0"/>
          </a:xfrm>
          <a:prstGeom prst="line">
            <a:avLst/>
          </a:prstGeom>
          <a:ln w="19050">
            <a:solidFill>
              <a:srgbClr val="FF8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586719" y="4997612"/>
            <a:ext cx="582154" cy="0"/>
          </a:xfrm>
          <a:prstGeom prst="line">
            <a:avLst/>
          </a:prstGeom>
          <a:ln w="19050">
            <a:solidFill>
              <a:srgbClr val="00B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130000" y="4492117"/>
            <a:ext cx="11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Forward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48183" y="4819275"/>
            <a:ext cx="9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Reverse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92262" y="5648236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Base position in a read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-872778" y="3353403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Average Quality Score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50621" y="183104"/>
            <a:ext cx="10342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Base Quality differs between </a:t>
            </a:r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Fwd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 and Rev Reads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6044141"/>
            <a:ext cx="10201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MultiQC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&amp; Specialized 16s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rRNA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packages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887100" y="6550223"/>
            <a:ext cx="422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Dada2 R package</a:t>
            </a:r>
          </a:p>
        </p:txBody>
      </p:sp>
    </p:spTree>
    <p:extLst>
      <p:ext uri="{BB962C8B-B14F-4D97-AF65-F5344CB8AC3E}">
        <p14:creationId xmlns:p14="http://schemas.microsoft.com/office/powerpoint/2010/main" val="11434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decel="10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10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250" accel="10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decel="10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decel="10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Trimming &amp; Quality Filtering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5610" y="1297892"/>
            <a:ext cx="11584446" cy="4313942"/>
            <a:chOff x="65610" y="1297892"/>
            <a:chExt cx="11584446" cy="4313942"/>
          </a:xfrm>
        </p:grpSpPr>
        <p:sp>
          <p:nvSpPr>
            <p:cNvPr id="7" name="TextBox 6"/>
            <p:cNvSpPr txBox="1"/>
            <p:nvPr/>
          </p:nvSpPr>
          <p:spPr>
            <a:xfrm>
              <a:off x="1910887" y="1303788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Raw Reads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55752" y="1344602"/>
              <a:ext cx="1863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Remove Primers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53907" y="1297892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Quality Trimming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74" y="1723817"/>
              <a:ext cx="3923803" cy="356973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5"/>
            <a:stretch/>
          </p:blipFill>
          <p:spPr>
            <a:xfrm>
              <a:off x="4761857" y="1723817"/>
              <a:ext cx="3250800" cy="35746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-551309" y="3204567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Counts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99194" y="5240794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3437" y="5242502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1"/>
            <a:stretch/>
          </p:blipFill>
          <p:spPr>
            <a:xfrm>
              <a:off x="8434582" y="1712946"/>
              <a:ext cx="3215474" cy="35806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387773" y="5235890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6142" y="6074786"/>
            <a:ext cx="327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CutAdapt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9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1" y="1076051"/>
            <a:ext cx="5970670" cy="54319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94" y="1150088"/>
            <a:ext cx="135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Truncation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63289" y="6444431"/>
            <a:ext cx="189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Read Length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670474" y="1150088"/>
            <a:ext cx="28135" cy="4589530"/>
          </a:xfrm>
          <a:prstGeom prst="line">
            <a:avLst/>
          </a:prstGeom>
          <a:ln w="22225">
            <a:solidFill>
              <a:srgbClr val="FF89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76207" y="3180352"/>
            <a:ext cx="1469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Counts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3815" y="968391"/>
            <a:ext cx="532058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Available Methods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Dosis" charset="0"/>
              <a:cs typeface="Dosis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Minimum Q (Q &gt;= 20)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Truncate if 3 consecutive bases are Q &lt; 3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" charset="0"/>
              <a:cs typeface="Source Sans Pro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Expected Errors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096405"/>
              </p:ext>
            </p:extLst>
          </p:nvPr>
        </p:nvGraphicFramePr>
        <p:xfrm>
          <a:off x="6966245" y="3642000"/>
          <a:ext cx="4372418" cy="27576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3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85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%</a:t>
                      </a:r>
                      <a:r>
                        <a:rPr lang="en-US" sz="1800" baseline="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of reads</a:t>
                      </a:r>
                    </a:p>
                  </a:txBody>
                  <a:tcPr>
                    <a:solidFill>
                      <a:srgbClr val="7FB4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96.97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Trimming &amp; Quality Filtering</a:t>
            </a:r>
          </a:p>
        </p:txBody>
      </p:sp>
      <p:sp>
        <p:nvSpPr>
          <p:cNvPr id="13" name="Shape 651"/>
          <p:cNvSpPr/>
          <p:nvPr/>
        </p:nvSpPr>
        <p:spPr>
          <a:xfrm>
            <a:off x="6672008" y="2311242"/>
            <a:ext cx="283631" cy="268192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F7BB0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50"/>
          <p:cNvSpPr/>
          <p:nvPr/>
        </p:nvSpPr>
        <p:spPr>
          <a:xfrm>
            <a:off x="6625885" y="1631852"/>
            <a:ext cx="373909" cy="359773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5A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650"/>
          <p:cNvSpPr/>
          <p:nvPr/>
        </p:nvSpPr>
        <p:spPr>
          <a:xfrm>
            <a:off x="6625885" y="2899051"/>
            <a:ext cx="373909" cy="346700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5A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9149290" y="6530872"/>
            <a:ext cx="3257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Source: Edgar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A64F-DB0F-F445-848A-4706C7C53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I’d like to acknowledge that we are on Treaty 7 territory, the traditional territories of the Blackfoot Nations, including Siksika (Sick-sick-ah), Piikani (Pee-can-ee), and Kainai (Kigh-a-nigh), the Tsuut’ina (Soot- ina), Nation and Stoney Nakoda First Nations. We acknowledge all the many First Nations, Métis, and Inuit whose footsteps have marked these lands for centuries.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32" name="Rectangle 7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p&#10;&#10;Description automatically generated">
            <a:extLst>
              <a:ext uri="{FF2B5EF4-FFF2-40B4-BE49-F238E27FC236}">
                <a16:creationId xmlns:a16="http://schemas.microsoft.com/office/drawing/2014/main" id="{81EA66F5-C9EB-514D-B81C-69E8CAC61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2504" y="326255"/>
            <a:ext cx="4018054" cy="620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0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  <a:endCxn id="19" idx="0"/>
          </p:cNvCxnSpPr>
          <p:nvPr/>
        </p:nvCxnSpPr>
        <p:spPr>
          <a:xfrm rot="16200000" flipH="1">
            <a:off x="4531551" y="3725289"/>
            <a:ext cx="1154414" cy="114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The common path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Define Clusters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00290" y="996586"/>
            <a:ext cx="1103170" cy="604137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Reads</a:t>
            </a:r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  <a:stCxn id="19" idx="3"/>
            <a:endCxn id="22" idx="2"/>
          </p:cNvCxnSpPr>
          <p:nvPr/>
        </p:nvCxnSpPr>
        <p:spPr>
          <a:xfrm flipV="1">
            <a:off x="6012798" y="2405250"/>
            <a:ext cx="1253524" cy="2117884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0153" y="2114134"/>
            <a:ext cx="155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Denoise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889" y="1853994"/>
            <a:ext cx="156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Remove Chimeric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     Seqs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5472" y="2172334"/>
            <a:ext cx="1360236" cy="461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Classify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</a:p>
        </p:txBody>
      </p:sp>
    </p:spTree>
    <p:extLst>
      <p:ext uri="{BB962C8B-B14F-4D97-AF65-F5344CB8AC3E}">
        <p14:creationId xmlns:p14="http://schemas.microsoft.com/office/powerpoint/2010/main" val="1505074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7306" y="3169393"/>
            <a:ext cx="9417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7FB4AD"/>
                </a:solidFill>
                <a:latin typeface="+mj-lt"/>
                <a:ea typeface="Source Sans Pro" charset="0"/>
                <a:cs typeface="Source Sans Pro" charset="0"/>
              </a:rPr>
              <a:t>Denoising</a:t>
            </a:r>
            <a:r>
              <a:rPr lang="en-US" sz="4400" b="1" dirty="0">
                <a:solidFill>
                  <a:srgbClr val="7FB4AD"/>
                </a:solidFill>
                <a:latin typeface="+mj-lt"/>
                <a:ea typeface="Source Sans Pro" charset="0"/>
                <a:cs typeface="Source Sans Pro" charset="0"/>
              </a:rPr>
              <a:t> reads</a:t>
            </a:r>
          </a:p>
        </p:txBody>
      </p:sp>
    </p:spTree>
    <p:extLst>
      <p:ext uri="{BB962C8B-B14F-4D97-AF65-F5344CB8AC3E}">
        <p14:creationId xmlns:p14="http://schemas.microsoft.com/office/powerpoint/2010/main" val="1752667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337965" y="6550223"/>
            <a:ext cx="2904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2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72739" y="1365655"/>
            <a:ext cx="10058400" cy="4120746"/>
            <a:chOff x="1072739" y="1365655"/>
            <a:chExt cx="10058400" cy="41207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34" b="18017"/>
            <a:stretch/>
          </p:blipFill>
          <p:spPr>
            <a:xfrm>
              <a:off x="1072739" y="1365655"/>
              <a:ext cx="10058400" cy="412074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429990" y="5214182"/>
              <a:ext cx="1543792" cy="272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63984" y="353667"/>
            <a:ext cx="285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23958" y="2565071"/>
            <a:ext cx="17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37964" y="3536868"/>
            <a:ext cx="17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98461" y="4861556"/>
            <a:ext cx="25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(OTUs are not strains)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2740" y="5686697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OTUs: Lump similar sequences together </a:t>
            </a:r>
          </a:p>
          <a:p>
            <a:r>
              <a:rPr lang="en-US" dirty="0">
                <a:latin typeface="+mj-lt"/>
              </a:rPr>
              <a:t>DADA2: Statistically infer the sample sequences (Amplicon sequence variants: ASVs)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87714" y="1411365"/>
            <a:ext cx="195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(Operational taxonomic Unit)</a:t>
            </a:r>
          </a:p>
        </p:txBody>
      </p:sp>
    </p:spTree>
    <p:extLst>
      <p:ext uri="{BB962C8B-B14F-4D97-AF65-F5344CB8AC3E}">
        <p14:creationId xmlns:p14="http://schemas.microsoft.com/office/powerpoint/2010/main" val="4513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4" b="7438"/>
          <a:stretch/>
        </p:blipFill>
        <p:spPr>
          <a:xfrm>
            <a:off x="1072739" y="1365654"/>
            <a:ext cx="10058400" cy="4785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9470" y="5225141"/>
            <a:ext cx="150816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DADA2</a:t>
            </a:r>
          </a:p>
        </p:txBody>
      </p:sp>
      <p:sp>
        <p:nvSpPr>
          <p:cNvPr id="9" name="Oval 8"/>
          <p:cNvSpPr/>
          <p:nvPr/>
        </p:nvSpPr>
        <p:spPr>
          <a:xfrm>
            <a:off x="3491347" y="4037609"/>
            <a:ext cx="225631" cy="213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879" y="6055402"/>
            <a:ext cx="4578105" cy="461665"/>
          </a:xfrm>
          <a:prstGeom prst="rect">
            <a:avLst/>
          </a:prstGeom>
          <a:solidFill>
            <a:srgbClr val="7FB4AD"/>
          </a:solidFill>
          <a:ln>
            <a:solidFill>
              <a:srgbClr val="7FB4AD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High Resolution &amp; Accuracy</a:t>
            </a:r>
            <a:endParaRPr lang="en-US" sz="2400" b="0" i="0" dirty="0">
              <a:effectLst/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3984" y="353667"/>
            <a:ext cx="285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Clustering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3958" y="2565071"/>
            <a:ext cx="17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7964" y="3536868"/>
            <a:ext cx="17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97 % Identity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37965" y="6550223"/>
            <a:ext cx="2904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hlinkClick r:id="rId4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8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4" t="14968" r="14229" b="23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13853" r="23462" b="12420"/>
          <a:stretch/>
        </p:blipFill>
        <p:spPr>
          <a:xfrm>
            <a:off x="1827618" y="261257"/>
            <a:ext cx="8492039" cy="65291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78500" y="6564292"/>
            <a:ext cx="6432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4837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  <a:endCxn id="19" idx="0"/>
          </p:cNvCxnSpPr>
          <p:nvPr/>
        </p:nvCxnSpPr>
        <p:spPr>
          <a:xfrm rot="16200000" flipH="1">
            <a:off x="4531551" y="3725289"/>
            <a:ext cx="1154414" cy="114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The common path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Merge Reads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00290" y="996586"/>
            <a:ext cx="1103170" cy="604137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Reads</a:t>
            </a:r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  <a:stCxn id="19" idx="3"/>
            <a:endCxn id="22" idx="2"/>
          </p:cNvCxnSpPr>
          <p:nvPr/>
        </p:nvCxnSpPr>
        <p:spPr>
          <a:xfrm flipV="1">
            <a:off x="6012798" y="2405250"/>
            <a:ext cx="1253524" cy="2117884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0153" y="2114134"/>
            <a:ext cx="155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Denoise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889" y="1853994"/>
            <a:ext cx="156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Remove Chimeric</a:t>
            </a:r>
          </a:p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     Seqs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5472" y="2172334"/>
            <a:ext cx="1360236" cy="46166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Classify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</a:p>
        </p:txBody>
      </p:sp>
    </p:spTree>
    <p:extLst>
      <p:ext uri="{BB962C8B-B14F-4D97-AF65-F5344CB8AC3E}">
        <p14:creationId xmlns:p14="http://schemas.microsoft.com/office/powerpoint/2010/main" val="94062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57586" y="2768556"/>
            <a:ext cx="8581293" cy="230963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06286" y="3126995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  <a:ea typeface="Source Sans Pro" charset="0"/>
                <a:cs typeface="Source Sans Pro" charset="0"/>
              </a:rPr>
              <a:t>Biological Sequence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6286" y="3762570"/>
            <a:ext cx="6672937" cy="333407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  <a:ea typeface="Source Sans Pro" charset="0"/>
                <a:cs typeface="Source Sans Pro" charset="0"/>
              </a:rPr>
              <a:t>Biological Sequence 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06286" y="4387317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65685" y="4388815"/>
            <a:ext cx="2813538" cy="334800"/>
          </a:xfrm>
          <a:prstGeom prst="rect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4345" y="4373249"/>
            <a:ext cx="35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Chimera formed from X and 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213237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Chimeric Sequences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Dosis" charset="0"/>
              <a:cs typeface="Dosi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7586" y="6060471"/>
            <a:ext cx="927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FB4AD"/>
                </a:solidFill>
                <a:latin typeface="+mj-lt"/>
                <a:ea typeface="Source Sans Pro" charset="0"/>
                <a:cs typeface="Source Sans Pro" charset="0"/>
              </a:rPr>
              <a:t>About 1-5 % of reads are chimeric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41500" y="5144464"/>
            <a:ext cx="83973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Created during PCR 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 Fragment primes different extension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9548521" y="6488668"/>
            <a:ext cx="2661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+mj-lt"/>
                <a:hlinkClick r:id="rId3" action="ppaction://hlinkfile"/>
              </a:rPr>
              <a:t>Source: Lahr &amp; Katz, 2009</a:t>
            </a:r>
            <a:endParaRPr lang="en-US" sz="1600" dirty="0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41912" y="745404"/>
            <a:ext cx="983276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8515" y="1103844"/>
            <a:ext cx="3629025" cy="185738"/>
          </a:xfrm>
          <a:prstGeom prst="rect">
            <a:avLst/>
          </a:prstGeom>
          <a:solidFill>
            <a:srgbClr val="FB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0800000">
            <a:off x="6500321" y="1424579"/>
            <a:ext cx="3233737" cy="185738"/>
          </a:xfrm>
          <a:prstGeom prst="rect">
            <a:avLst/>
          </a:prstGeom>
          <a:solidFill>
            <a:srgbClr val="FB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4" name="Rectangle 23"/>
          <p:cNvSpPr/>
          <p:nvPr/>
        </p:nvSpPr>
        <p:spPr>
          <a:xfrm rot="10800000">
            <a:off x="5721617" y="1424579"/>
            <a:ext cx="395288" cy="185738"/>
          </a:xfrm>
          <a:prstGeom prst="rect">
            <a:avLst/>
          </a:prstGeom>
          <a:solidFill>
            <a:srgbClr val="FB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5" name="Rectangle 24"/>
          <p:cNvSpPr/>
          <p:nvPr/>
        </p:nvSpPr>
        <p:spPr>
          <a:xfrm rot="10800000">
            <a:off x="6116914" y="1424579"/>
            <a:ext cx="395288" cy="185738"/>
          </a:xfrm>
          <a:prstGeom prst="rect">
            <a:avLst/>
          </a:prstGeom>
          <a:solidFill>
            <a:srgbClr val="FB95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456202" y="1103842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  <a:ea typeface="Source Sans Pro" charset="0"/>
                <a:cs typeface="Source Sans Pro" charset="0"/>
              </a:rPr>
              <a:t>Primer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734058" y="1424578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Source Sans Pro" charset="0"/>
              <a:cs typeface="Source Sans Pr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88350" y="775539"/>
            <a:ext cx="1095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Overlap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50911" y="1035795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Source Sans Pro" charset="0"/>
                <a:cs typeface="Source Sans Pro" charset="0"/>
              </a:rPr>
              <a:t>Read length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41912" y="102928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FWD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59878" y="1322477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REV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21617" y="1103842"/>
            <a:ext cx="1095923" cy="5064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" y="86335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Merge Paired End Reads</a:t>
            </a:r>
          </a:p>
        </p:txBody>
      </p:sp>
    </p:spTree>
    <p:extLst>
      <p:ext uri="{BB962C8B-B14F-4D97-AF65-F5344CB8AC3E}">
        <p14:creationId xmlns:p14="http://schemas.microsoft.com/office/powerpoint/2010/main" val="942469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2940148"/>
            <a:ext cx="1069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DADA2 gives us </a:t>
            </a:r>
            <a:r>
              <a:rPr lang="en-US" sz="3600" dirty="0">
                <a:solidFill>
                  <a:srgbClr val="7FB4AD"/>
                </a:solidFill>
                <a:latin typeface="+mj-lt"/>
              </a:rPr>
              <a:t>Amplicon sequence Variants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(ASVs) not operational taxonomic units OTUs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1570" y="1473395"/>
            <a:ext cx="2739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Important </a:t>
            </a:r>
          </a:p>
        </p:txBody>
      </p:sp>
    </p:spTree>
    <p:extLst>
      <p:ext uri="{BB962C8B-B14F-4D97-AF65-F5344CB8AC3E}">
        <p14:creationId xmlns:p14="http://schemas.microsoft.com/office/powerpoint/2010/main" val="209562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  <a:endCxn id="19" idx="0"/>
          </p:cNvCxnSpPr>
          <p:nvPr/>
        </p:nvCxnSpPr>
        <p:spPr>
          <a:xfrm rot="16200000" flipH="1">
            <a:off x="4531551" y="3725289"/>
            <a:ext cx="1154414" cy="114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osis" charset="0"/>
                <a:cs typeface="Dosis" charset="0"/>
              </a:rPr>
              <a:t>The common path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Merge Reads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rgbClr val="B1A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rgbClr val="7FB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00290" y="996586"/>
            <a:ext cx="1103170" cy="604137"/>
          </a:xfrm>
          <a:prstGeom prst="homePlat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Reads</a:t>
            </a:r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  <a:stCxn id="19" idx="3"/>
            <a:endCxn id="22" idx="2"/>
          </p:cNvCxnSpPr>
          <p:nvPr/>
        </p:nvCxnSpPr>
        <p:spPr>
          <a:xfrm flipV="1">
            <a:off x="6012798" y="2405250"/>
            <a:ext cx="1253524" cy="2117884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0153" y="2114134"/>
            <a:ext cx="155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Denoise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5889" y="1853994"/>
            <a:ext cx="156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Remove Chimeric</a:t>
            </a:r>
          </a:p>
          <a:p>
            <a:r>
              <a:rPr lang="en-US" sz="2400" b="1" dirty="0">
                <a:solidFill>
                  <a:schemeClr val="tx1">
                    <a:lumMod val="65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     Seqs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70072" y="2172334"/>
            <a:ext cx="136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ea typeface="Source Sans Pro" charset="0"/>
                <a:cs typeface="Source Sans Pro" charset="0"/>
              </a:rPr>
              <a:t>Classify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</a:p>
        </p:txBody>
      </p:sp>
    </p:spTree>
    <p:extLst>
      <p:ext uri="{BB962C8B-B14F-4D97-AF65-F5344CB8AC3E}">
        <p14:creationId xmlns:p14="http://schemas.microsoft.com/office/powerpoint/2010/main" val="222438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750" y="2664170"/>
            <a:ext cx="10515600" cy="1325563"/>
          </a:xfrm>
        </p:spPr>
        <p:txBody>
          <a:bodyPr/>
          <a:lstStyle/>
          <a:p>
            <a:r>
              <a:rPr lang="en-US" dirty="0"/>
              <a:t>Why do we care about microbes</a:t>
            </a:r>
            <a:r>
              <a:rPr lang="en-US" dirty="0">
                <a:latin typeface="Al Bayan Plain" charset="-78"/>
                <a:ea typeface="Al Bayan Plain" charset="-78"/>
                <a:cs typeface="Al Bayan Plain" charset="-78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1722" y="1550505"/>
            <a:ext cx="2146852" cy="31085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Kingdom</a:t>
            </a:r>
          </a:p>
          <a:p>
            <a:r>
              <a:rPr lang="en-US" sz="2800" dirty="0">
                <a:latin typeface="+mj-lt"/>
              </a:rPr>
              <a:t>Phylum</a:t>
            </a:r>
          </a:p>
          <a:p>
            <a:r>
              <a:rPr lang="en-US" sz="2800" dirty="0">
                <a:latin typeface="+mj-lt"/>
              </a:rPr>
              <a:t>Class</a:t>
            </a:r>
          </a:p>
          <a:p>
            <a:r>
              <a:rPr lang="en-US" sz="2800" dirty="0">
                <a:latin typeface="+mj-lt"/>
              </a:rPr>
              <a:t>Order</a:t>
            </a:r>
          </a:p>
          <a:p>
            <a:r>
              <a:rPr lang="en-US" sz="2800" dirty="0">
                <a:latin typeface="+mj-lt"/>
              </a:rPr>
              <a:t>Family</a:t>
            </a:r>
          </a:p>
          <a:p>
            <a:r>
              <a:rPr lang="en-US" sz="2800" dirty="0">
                <a:latin typeface="+mj-lt"/>
              </a:rPr>
              <a:t>Genus</a:t>
            </a:r>
          </a:p>
          <a:p>
            <a:r>
              <a:rPr lang="en-US" sz="2800" dirty="0">
                <a:latin typeface="+mj-lt"/>
              </a:rPr>
              <a:t>Species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71135" y="1062336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C000"/>
                </a:solidFill>
                <a:latin typeface="+mj-lt"/>
              </a:rPr>
              <a:t>Taxa levels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47106" y="3511826"/>
            <a:ext cx="5803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66986" y="3969026"/>
            <a:ext cx="5803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686866" y="4346714"/>
            <a:ext cx="580337" cy="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40626" y="965730"/>
            <a:ext cx="7500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Reference Databases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51747"/>
              </p:ext>
            </p:extLst>
          </p:nvPr>
        </p:nvGraphicFramePr>
        <p:xfrm>
          <a:off x="4935144" y="2014259"/>
          <a:ext cx="6584540" cy="1919244"/>
        </p:xfrm>
        <a:graphic>
          <a:graphicData uri="http://schemas.openxmlformats.org/drawingml/2006/table">
            <a:tbl>
              <a:tblPr/>
              <a:tblGrid>
                <a:gridCol w="1316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6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26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Taxonomy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Type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No. of nodes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Lowest rank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Latest release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SILVA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Manual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12,117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Genus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Dec 2017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RDP-II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Semi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6,128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Genus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Sep 2016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Greengenes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Automatic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3,093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Species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May 2013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GTDB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 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Automatic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143,512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Species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Today</a:t>
                      </a:r>
                      <a:r>
                        <a:rPr lang="en-US" sz="1600" baseline="30000" dirty="0" err="1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44278" y="5432247"/>
            <a:ext cx="6828312" cy="830997"/>
          </a:xfrm>
          <a:prstGeom prst="rect">
            <a:avLst/>
          </a:prstGeom>
          <a:solidFill>
            <a:srgbClr val="7FB4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Use frequently updated and well curated databases!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69595" y="3969026"/>
            <a:ext cx="3161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Source: Balvočiūtė et al 2017</a:t>
            </a:r>
          </a:p>
        </p:txBody>
      </p:sp>
    </p:spTree>
    <p:extLst>
      <p:ext uri="{BB962C8B-B14F-4D97-AF65-F5344CB8AC3E}">
        <p14:creationId xmlns:p14="http://schemas.microsoft.com/office/powerpoint/2010/main" val="1007276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68348" y="437323"/>
            <a:ext cx="207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+mj-lt"/>
              </a:rPr>
              <a:t>Diversity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54480" y="2060712"/>
            <a:ext cx="3631096" cy="707886"/>
          </a:xfrm>
          <a:prstGeom prst="rect">
            <a:avLst/>
          </a:prstGeom>
          <a:noFill/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Between sample diversity</a:t>
            </a:r>
          </a:p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How similar at the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8468" y="2073963"/>
            <a:ext cx="3631096" cy="707886"/>
          </a:xfrm>
          <a:prstGeom prst="rect">
            <a:avLst/>
          </a:prstGeom>
          <a:noFill/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Within sample diversity</a:t>
            </a:r>
          </a:p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Who is in the sample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8468" y="1612299"/>
            <a:ext cx="3631096" cy="461665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+mj-lt"/>
              </a:rPr>
              <a:t>Alpha diversity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4480" y="1599046"/>
            <a:ext cx="3631096" cy="461665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Beta diversity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8468" y="3286539"/>
            <a:ext cx="3631096" cy="646331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Uses Abundance and/or observed number of each ASV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4485" y="4664765"/>
            <a:ext cx="3108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charset="0"/>
                <a:ea typeface="Lato" charset="0"/>
                <a:cs typeface="Lato" charset="0"/>
              </a:rPr>
              <a:t>Shannon, Simpson, Chao1</a:t>
            </a:r>
          </a:p>
          <a:p>
            <a:endParaRPr lang="en-US" sz="200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2000" dirty="0">
                <a:latin typeface="Lato" charset="0"/>
                <a:ea typeface="Lato" charset="0"/>
                <a:cs typeface="Lato" charset="0"/>
              </a:rPr>
              <a:t>Richness , Evenness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54480" y="3286538"/>
            <a:ext cx="3631096" cy="369332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charset="0"/>
                <a:ea typeface="Lato" charset="0"/>
                <a:cs typeface="Lato" charset="0"/>
              </a:rPr>
              <a:t>Distance metric &amp; clustering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954555"/>
              </p:ext>
            </p:extLst>
          </p:nvPr>
        </p:nvGraphicFramePr>
        <p:xfrm>
          <a:off x="5954480" y="4293923"/>
          <a:ext cx="3375050" cy="1590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02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Jaccard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Unifrac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0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Bray-Curtis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Weighted-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Unifrac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329530" y="448009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" charset="0"/>
                <a:ea typeface="Lato" charset="0"/>
                <a:cs typeface="Lato" charset="0"/>
              </a:rPr>
              <a:t>Absent/Present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8566" y="530432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" charset="0"/>
                <a:ea typeface="Lato" charset="0"/>
                <a:cs typeface="Lato" charset="0"/>
              </a:rPr>
              <a:t>Abundance</a:t>
            </a:r>
          </a:p>
        </p:txBody>
      </p:sp>
    </p:spTree>
    <p:extLst>
      <p:ext uri="{BB962C8B-B14F-4D97-AF65-F5344CB8AC3E}">
        <p14:creationId xmlns:p14="http://schemas.microsoft.com/office/powerpoint/2010/main" val="2082552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43845"/>
              </p:ext>
            </p:extLst>
          </p:nvPr>
        </p:nvGraphicFramePr>
        <p:xfrm>
          <a:off x="3544348" y="1439389"/>
          <a:ext cx="5124176" cy="2368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1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1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02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2</a:t>
                      </a:r>
                    </a:p>
                  </a:txBody>
                  <a:tcPr>
                    <a:solidFill>
                      <a:srgbClr val="B1A6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0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0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2</a:t>
                      </a:r>
                    </a:p>
                  </a:txBody>
                  <a:tcPr>
                    <a:solidFill>
                      <a:srgbClr val="B1A6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0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>
            <a:off x="6294966" y="4187685"/>
            <a:ext cx="5048" cy="1839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6290202" y="6021961"/>
            <a:ext cx="2548999" cy="4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5675870" y="4947260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Axis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6759" y="613875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Axis 1</a:t>
            </a:r>
          </a:p>
        </p:txBody>
      </p:sp>
      <p:sp>
        <p:nvSpPr>
          <p:cNvPr id="24" name="Oval 23"/>
          <p:cNvSpPr/>
          <p:nvPr/>
        </p:nvSpPr>
        <p:spPr>
          <a:xfrm>
            <a:off x="7328453" y="4744274"/>
            <a:ext cx="238539" cy="225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620000" y="4458206"/>
            <a:ext cx="238539" cy="225287"/>
          </a:xfrm>
          <a:prstGeom prst="ellipse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924799" y="4521728"/>
            <a:ext cx="238539" cy="22528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952255" y="4683493"/>
            <a:ext cx="3440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Each Axis represents a percentage of  variability it explains of the data.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37878" y="4569092"/>
            <a:ext cx="2729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Methods</a:t>
            </a:r>
          </a:p>
          <a:p>
            <a:r>
              <a:rPr lang="en-US" sz="2400" dirty="0" err="1">
                <a:latin typeface="Lato" charset="0"/>
                <a:ea typeface="Lato" charset="0"/>
                <a:cs typeface="Lato" charset="0"/>
              </a:rPr>
              <a:t>PCoA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2400" dirty="0">
                <a:latin typeface="Lato" charset="0"/>
                <a:ea typeface="Lato" charset="0"/>
                <a:cs typeface="Lato" charset="0"/>
              </a:rPr>
              <a:t>NMDS</a:t>
            </a:r>
          </a:p>
          <a:p>
            <a:r>
              <a:rPr lang="en-US" sz="2400" dirty="0">
                <a:latin typeface="Lato" charset="0"/>
                <a:ea typeface="Lato" charset="0"/>
                <a:cs typeface="Lato" charset="0"/>
              </a:rPr>
              <a:t>CCA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00302" y="611432"/>
            <a:ext cx="3158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Beta Diversity</a:t>
            </a:r>
          </a:p>
        </p:txBody>
      </p:sp>
    </p:spTree>
    <p:extLst>
      <p:ext uri="{BB962C8B-B14F-4D97-AF65-F5344CB8AC3E}">
        <p14:creationId xmlns:p14="http://schemas.microsoft.com/office/powerpoint/2010/main" val="306069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3"/>
          <a:stretch/>
        </p:blipFill>
        <p:spPr>
          <a:xfrm>
            <a:off x="643467" y="664626"/>
            <a:ext cx="10905066" cy="55287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160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41" y="643467"/>
            <a:ext cx="973111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6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5354" y="2001078"/>
            <a:ext cx="6522940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FB4AD"/>
                </a:solidFill>
                <a:latin typeface="+mj-lt"/>
                <a:ea typeface="Lato" charset="0"/>
                <a:cs typeface="Lato" charset="0"/>
              </a:rPr>
              <a:t>What next?</a:t>
            </a:r>
          </a:p>
          <a:p>
            <a:pPr algn="ctr"/>
            <a:endParaRPr lang="en-US" sz="360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3600" dirty="0">
                <a:latin typeface="Lato" charset="0"/>
                <a:ea typeface="Lato" charset="0"/>
                <a:cs typeface="Lato" charset="0"/>
              </a:rPr>
              <a:t>Differential abundance analysis</a:t>
            </a:r>
          </a:p>
          <a:p>
            <a:r>
              <a:rPr lang="en-US" sz="3600" dirty="0">
                <a:latin typeface="Lato" charset="0"/>
                <a:ea typeface="Lato" charset="0"/>
                <a:cs typeface="Lato" charset="0"/>
              </a:rPr>
              <a:t>Network analysis</a:t>
            </a:r>
          </a:p>
          <a:p>
            <a:r>
              <a:rPr lang="en-US" sz="3600" dirty="0">
                <a:latin typeface="Lato" charset="0"/>
                <a:ea typeface="Lato" charset="0"/>
                <a:cs typeface="Lato" charset="0"/>
              </a:rPr>
              <a:t>Predictive functional analysis </a:t>
            </a:r>
          </a:p>
        </p:txBody>
      </p:sp>
    </p:spTree>
    <p:extLst>
      <p:ext uri="{BB962C8B-B14F-4D97-AF65-F5344CB8AC3E}">
        <p14:creationId xmlns:p14="http://schemas.microsoft.com/office/powerpoint/2010/main" val="384765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5636" y="1543793"/>
            <a:ext cx="11352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  <a:t>"If you </a:t>
            </a:r>
            <a:r>
              <a:rPr lang="en-US" sz="5400" b="1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  <a:t>torture</a:t>
            </a:r>
            <a:r>
              <a:rPr lang="en-US" sz="5400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  <a:t> the data long enough, it will confess."</a:t>
            </a:r>
            <a:br>
              <a:rPr lang="en-US" sz="5400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en-US" sz="5400" dirty="0">
              <a:solidFill>
                <a:srgbClr val="FFC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5836" y="3544341"/>
            <a:ext cx="4313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Dosis" charset="0"/>
                <a:ea typeface="Dosis" charset="0"/>
                <a:cs typeface="Dosis" charset="0"/>
              </a:rPr>
              <a:t>- Ronald Coase, </a:t>
            </a:r>
            <a:r>
              <a:rPr lang="en-US" sz="3200" i="1" dirty="0">
                <a:solidFill>
                  <a:schemeClr val="tx2"/>
                </a:solidFill>
                <a:latin typeface="Dosis" charset="0"/>
                <a:ea typeface="Dosis" charset="0"/>
                <a:cs typeface="Dosis" charset="0"/>
              </a:rPr>
              <a:t>Economist</a:t>
            </a:r>
          </a:p>
        </p:txBody>
      </p:sp>
    </p:spTree>
    <p:extLst>
      <p:ext uri="{BB962C8B-B14F-4D97-AF65-F5344CB8AC3E}">
        <p14:creationId xmlns:p14="http://schemas.microsoft.com/office/powerpoint/2010/main" val="675537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9"/>
          <p:cNvSpPr txBox="1">
            <a:spLocks/>
          </p:cNvSpPr>
          <p:nvPr/>
        </p:nvSpPr>
        <p:spPr>
          <a:xfrm>
            <a:off x="509115" y="2853834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Controls + &amp; -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Helps identify contaminants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Shape 311"/>
          <p:cNvSpPr txBox="1">
            <a:spLocks/>
          </p:cNvSpPr>
          <p:nvPr/>
        </p:nvSpPr>
        <p:spPr>
          <a:xfrm>
            <a:off x="616705" y="1569337"/>
            <a:ext cx="3942041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Sample size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there enough samples for down stream analysis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Shape 309"/>
          <p:cNvSpPr txBox="1">
            <a:spLocks/>
          </p:cNvSpPr>
          <p:nvPr/>
        </p:nvSpPr>
        <p:spPr>
          <a:xfrm>
            <a:off x="5753217" y="2744402"/>
            <a:ext cx="4689496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sz="4000" b="1" dirty="0">
                <a:solidFill>
                  <a:srgbClr val="FFC000"/>
                </a:solidFill>
                <a:latin typeface="Source Sans Pro" charset="0"/>
                <a:ea typeface="Source Sans Pro" charset="0"/>
                <a:cs typeface="Source Sans Pro" charset="0"/>
              </a:rPr>
              <a:t>Think before you start and ask why!</a:t>
            </a:r>
            <a:endParaRPr lang="en" sz="4000" dirty="0">
              <a:solidFill>
                <a:srgbClr val="FFC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Shape 311"/>
          <p:cNvSpPr txBox="1">
            <a:spLocks/>
          </p:cNvSpPr>
          <p:nvPr/>
        </p:nvSpPr>
        <p:spPr>
          <a:xfrm>
            <a:off x="467306" y="5443331"/>
            <a:ext cx="4253326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Be consistent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It is much better to use the same methods than to change methods frequently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148288" y="1413239"/>
            <a:ext cx="10047" cy="498590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309"/>
          <p:cNvSpPr txBox="1">
            <a:spLocks/>
          </p:cNvSpPr>
          <p:nvPr/>
        </p:nvSpPr>
        <p:spPr>
          <a:xfrm>
            <a:off x="509114" y="3906192"/>
            <a:ext cx="4049633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Length &amp; Depth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Know which region, read  length &amp; depth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suits your experiment</a:t>
            </a:r>
            <a:endParaRPr lang="en" sz="1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115" y="175536"/>
            <a:ext cx="1087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j-lt"/>
              </a:rPr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396229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2555" y="3048000"/>
            <a:ext cx="6144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Shotgun Metagenomics</a:t>
            </a:r>
          </a:p>
        </p:txBody>
      </p:sp>
    </p:spTree>
    <p:extLst>
      <p:ext uri="{BB962C8B-B14F-4D97-AF65-F5344CB8AC3E}">
        <p14:creationId xmlns:p14="http://schemas.microsoft.com/office/powerpoint/2010/main" val="771982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787676"/>
            <a:ext cx="1365249" cy="1365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8" y="1470300"/>
            <a:ext cx="398256" cy="39825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238332" y="1328436"/>
            <a:ext cx="3285609" cy="508277"/>
            <a:chOff x="2863400" y="802997"/>
            <a:chExt cx="4544565" cy="707752"/>
          </a:xfrm>
        </p:grpSpPr>
        <p:sp>
          <p:nvSpPr>
            <p:cNvPr id="6" name="Rectangle 5"/>
            <p:cNvSpPr/>
            <p:nvPr/>
          </p:nvSpPr>
          <p:spPr>
            <a:xfrm>
              <a:off x="4359965" y="1205948"/>
              <a:ext cx="914400" cy="9276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40017" y="1205948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81061" y="1388165"/>
              <a:ext cx="914400" cy="927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06243" y="1388165"/>
              <a:ext cx="914400" cy="9276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96069" y="1007165"/>
              <a:ext cx="914400" cy="92766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41165" y="1371600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20643" y="993913"/>
              <a:ext cx="914400" cy="9276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93565" y="1159565"/>
              <a:ext cx="914400" cy="92766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10322" y="1022074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31060" y="1204291"/>
              <a:ext cx="914400" cy="92766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55879" y="1417983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63400" y="1013790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53122" y="809210"/>
              <a:ext cx="914400" cy="92766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38869" y="802997"/>
              <a:ext cx="914400" cy="92766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92416" y="811696"/>
              <a:ext cx="914400" cy="927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20" y="556004"/>
            <a:ext cx="1996661" cy="1497496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894848" y="4881286"/>
            <a:ext cx="3098785" cy="986047"/>
            <a:chOff x="6045215" y="3108875"/>
            <a:chExt cx="4513865" cy="1469275"/>
          </a:xfrm>
        </p:grpSpPr>
        <p:sp>
          <p:nvSpPr>
            <p:cNvPr id="24" name="Rectangle 23"/>
            <p:cNvSpPr/>
            <p:nvPr/>
          </p:nvSpPr>
          <p:spPr>
            <a:xfrm>
              <a:off x="6671516" y="3412918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86416" y="3412918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86226" y="3535427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074967" y="3535427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74770" y="3279271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16026" y="3524290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88680" y="3381733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457155" y="3289295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80999" y="3411804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97484" y="3555474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56806" y="3142004"/>
              <a:ext cx="435928" cy="6236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997271" y="3379789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512171" y="3379789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911981" y="3502298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300525" y="3246142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941781" y="3491161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836650" y="3237233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14435" y="3348604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06754" y="3378675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423239" y="3522345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760881" y="3250596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501768" y="3140263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082561" y="3108875"/>
              <a:ext cx="435928" cy="62369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7345612" y="4105858"/>
              <a:ext cx="2166559" cy="472292"/>
              <a:chOff x="3698555" y="3287001"/>
              <a:chExt cx="2166559" cy="47229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4412022" y="3552066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926922" y="3552066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711539" y="3674575"/>
                <a:ext cx="2153575" cy="8471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715276" y="3418419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251401" y="3409510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429186" y="3520881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197661" y="3428443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921505" y="3550952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698555" y="3422873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999576" y="3287001"/>
                <a:ext cx="435928" cy="6236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6045215" y="3706865"/>
              <a:ext cx="2153575" cy="8471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405505" y="3689329"/>
              <a:ext cx="2153575" cy="84718"/>
            </a:xfrm>
            <a:prstGeom prst="rect">
              <a:avLst/>
            </a:prstGeom>
            <a:solidFill>
              <a:srgbClr val="FB957D"/>
            </a:solidFill>
            <a:ln>
              <a:solidFill>
                <a:srgbClr val="FB95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60" y="4159813"/>
            <a:ext cx="839304" cy="839304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9532138" y="4591347"/>
            <a:ext cx="661089" cy="666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10431763" y="4307734"/>
            <a:ext cx="393081" cy="31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0445018" y="4624658"/>
            <a:ext cx="391513" cy="348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722083" y="356857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Assembly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931341" y="4753225"/>
            <a:ext cx="1872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ato" charset="0"/>
                <a:ea typeface="Lato" charset="0"/>
                <a:cs typeface="Lato" charset="0"/>
              </a:rPr>
              <a:t>Marker Gene Identification or</a:t>
            </a:r>
          </a:p>
          <a:p>
            <a:pPr algn="ctr"/>
            <a:r>
              <a:rPr lang="en-US" sz="14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Kmer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 exact match classification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71"/>
          <a:stretch/>
        </p:blipFill>
        <p:spPr>
          <a:xfrm>
            <a:off x="347146" y="4339112"/>
            <a:ext cx="1629291" cy="1780537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7171569" y="1720846"/>
            <a:ext cx="763761" cy="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2716575" y="1615525"/>
            <a:ext cx="763761" cy="1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487781" y="1278248"/>
            <a:ext cx="130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Total DNA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96" y="4338871"/>
            <a:ext cx="1158107" cy="1158107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6874974" y="3570814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+mj-lt"/>
              </a:rPr>
              <a:t>Phylogeny</a:t>
            </a:r>
            <a:endParaRPr lang="en-US" sz="1600" dirty="0">
              <a:latin typeface="+mj-lt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10682438" y="5339459"/>
            <a:ext cx="1021915" cy="1286699"/>
            <a:chOff x="8371940" y="4729673"/>
            <a:chExt cx="1465939" cy="1697120"/>
          </a:xfrm>
        </p:grpSpPr>
        <p:sp>
          <p:nvSpPr>
            <p:cNvPr id="122" name="Rectangle 121"/>
            <p:cNvSpPr/>
            <p:nvPr/>
          </p:nvSpPr>
          <p:spPr>
            <a:xfrm>
              <a:off x="9111569" y="5539924"/>
              <a:ext cx="153065" cy="44392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8720116" y="4729673"/>
              <a:ext cx="0" cy="1257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8715350" y="5974413"/>
              <a:ext cx="1066769" cy="7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 rot="16200000">
              <a:off x="7897133" y="5212995"/>
              <a:ext cx="1317503" cy="367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j-lt"/>
                </a:rPr>
                <a:t>Abundance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768700" y="6093560"/>
              <a:ext cx="1069179" cy="333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+mj-lt"/>
                </a:rPr>
                <a:t>Samples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110097" y="5692821"/>
              <a:ext cx="153065" cy="285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9379097" y="5801181"/>
              <a:ext cx="153065" cy="176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111569" y="5029285"/>
              <a:ext cx="153065" cy="5106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121614" y="4872909"/>
              <a:ext cx="153065" cy="22911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9379096" y="4989984"/>
              <a:ext cx="153065" cy="6512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9379096" y="4876178"/>
              <a:ext cx="153065" cy="10903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9379096" y="5605371"/>
              <a:ext cx="153065" cy="2018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8830321" y="5797765"/>
              <a:ext cx="153065" cy="176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8830320" y="4986568"/>
              <a:ext cx="153065" cy="6512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830320" y="4872762"/>
              <a:ext cx="153065" cy="15652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8830320" y="5601955"/>
              <a:ext cx="153065" cy="2018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637837" y="3570814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Taxonomic profile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6179" y="3570814"/>
            <a:ext cx="258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Functional Annotation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+ Metabolite prediction</a:t>
            </a:r>
          </a:p>
        </p:txBody>
      </p:sp>
    </p:spTree>
    <p:extLst>
      <p:ext uri="{BB962C8B-B14F-4D97-AF65-F5344CB8AC3E}">
        <p14:creationId xmlns:p14="http://schemas.microsoft.com/office/powerpoint/2010/main" val="175479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814" y="2549869"/>
            <a:ext cx="10515600" cy="1325563"/>
          </a:xfrm>
        </p:spPr>
        <p:txBody>
          <a:bodyPr/>
          <a:lstStyle/>
          <a:p>
            <a:r>
              <a:rPr lang="en-US" dirty="0"/>
              <a:t>How are they </a:t>
            </a:r>
            <a:r>
              <a:rPr lang="en-US" dirty="0">
                <a:solidFill>
                  <a:srgbClr val="FFC000"/>
                </a:solidFill>
              </a:rPr>
              <a:t>communicating</a:t>
            </a:r>
            <a:r>
              <a:rPr lang="en-US" dirty="0"/>
              <a:t> with us</a:t>
            </a:r>
            <a:r>
              <a:rPr lang="en-US" dirty="0">
                <a:latin typeface="Actor" charset="0"/>
                <a:ea typeface="Actor" charset="0"/>
                <a:cs typeface="Actor" charset="0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06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1722" y="1550505"/>
            <a:ext cx="2146852" cy="35394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Kingdom</a:t>
            </a:r>
          </a:p>
          <a:p>
            <a:r>
              <a:rPr lang="en-US" sz="2800" dirty="0">
                <a:latin typeface="+mj-lt"/>
              </a:rPr>
              <a:t>Phylum</a:t>
            </a:r>
          </a:p>
          <a:p>
            <a:r>
              <a:rPr lang="en-US" sz="2800" dirty="0">
                <a:latin typeface="+mj-lt"/>
              </a:rPr>
              <a:t>Class</a:t>
            </a:r>
          </a:p>
          <a:p>
            <a:r>
              <a:rPr lang="en-US" sz="2800" dirty="0">
                <a:latin typeface="+mj-lt"/>
              </a:rPr>
              <a:t>Order</a:t>
            </a:r>
          </a:p>
          <a:p>
            <a:r>
              <a:rPr lang="en-US" sz="2800" dirty="0">
                <a:latin typeface="+mj-lt"/>
              </a:rPr>
              <a:t>Family</a:t>
            </a:r>
          </a:p>
          <a:p>
            <a:r>
              <a:rPr lang="en-US" sz="2800" dirty="0">
                <a:latin typeface="+mj-lt"/>
              </a:rPr>
              <a:t>Genus</a:t>
            </a:r>
          </a:p>
          <a:p>
            <a:r>
              <a:rPr lang="en-US" sz="2800" dirty="0">
                <a:latin typeface="+mj-lt"/>
              </a:rPr>
              <a:t>Species</a:t>
            </a:r>
          </a:p>
          <a:p>
            <a:r>
              <a:rPr lang="en-US" sz="2800" dirty="0">
                <a:latin typeface="+mj-lt"/>
              </a:rPr>
              <a:t>Strain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647106" y="4386469"/>
            <a:ext cx="580337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47106" y="4790661"/>
            <a:ext cx="580337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07495" y="2557335"/>
            <a:ext cx="6473687" cy="18158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Lato" charset="0"/>
                <a:ea typeface="Lato" charset="0"/>
                <a:cs typeface="Lato" charset="0"/>
              </a:rPr>
              <a:t>Avoids PCR bias but has it’s own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Lato" charset="0"/>
                <a:ea typeface="Lato" charset="0"/>
                <a:cs typeface="Lato" charset="0"/>
              </a:rPr>
              <a:t>Computationally intense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Lato" charset="0"/>
                <a:ea typeface="Lato" charset="0"/>
                <a:cs typeface="Lato" charset="0"/>
              </a:rPr>
              <a:t>Did we get enough data to identify the whole community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7495" y="1974574"/>
            <a:ext cx="6473687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Limitations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1135" y="1062336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C000"/>
                </a:solidFill>
                <a:latin typeface="+mj-lt"/>
              </a:rPr>
              <a:t>Taxa levels</a:t>
            </a:r>
          </a:p>
        </p:txBody>
      </p:sp>
    </p:spTree>
    <p:extLst>
      <p:ext uri="{BB962C8B-B14F-4D97-AF65-F5344CB8AC3E}">
        <p14:creationId xmlns:p14="http://schemas.microsoft.com/office/powerpoint/2010/main" val="64158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4433" y="2769704"/>
            <a:ext cx="3752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+mj-lt"/>
              </a:rPr>
              <a:t>Metabolomics</a:t>
            </a:r>
            <a:endParaRPr lang="en-US" sz="40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4174" y="3803375"/>
            <a:ext cx="7228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Identification and quantification </a:t>
            </a:r>
            <a:r>
              <a:rPr lang="en-US" sz="2400">
                <a:latin typeface="+mj-lt"/>
              </a:rPr>
              <a:t>of metabolites</a:t>
            </a:r>
          </a:p>
        </p:txBody>
      </p:sp>
    </p:spTree>
    <p:extLst>
      <p:ext uri="{BB962C8B-B14F-4D97-AF65-F5344CB8AC3E}">
        <p14:creationId xmlns:p14="http://schemas.microsoft.com/office/powerpoint/2010/main" val="1064319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92" y="2558788"/>
            <a:ext cx="1312657" cy="1312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2010" y="2256269"/>
            <a:ext cx="1615176" cy="16151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943060" y="3063857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43060" y="3293027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79972" y="3063857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121965" y="2805441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74975" y="3299655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88904" y="3139486"/>
            <a:ext cx="63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43600" y="3144833"/>
            <a:ext cx="63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90692" y="400215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+mj-lt"/>
              </a:rPr>
              <a:t>Microbes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70162" y="401541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Host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1939" y="400215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Metabolites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15914" y="178241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Who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80579" y="178241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How</a:t>
            </a:r>
            <a:endParaRPr 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90692" y="5721852"/>
            <a:ext cx="885805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Sugar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24322" y="5721852"/>
            <a:ext cx="1552576" cy="400110"/>
          </a:xfrm>
          <a:prstGeom prst="rect">
            <a:avLst/>
          </a:prstGeom>
          <a:solidFill>
            <a:srgbClr val="E1AE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Nucleotide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76497" y="5724484"/>
            <a:ext cx="1752601" cy="400110"/>
          </a:xfrm>
          <a:prstGeom prst="rect">
            <a:avLst/>
          </a:prstGeom>
          <a:solidFill>
            <a:srgbClr val="48D8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Amino Acids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76898" y="5721852"/>
            <a:ext cx="1947860" cy="400110"/>
          </a:xfrm>
          <a:prstGeom prst="rect">
            <a:avLst/>
          </a:prstGeom>
          <a:solidFill>
            <a:srgbClr val="B800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SCFA</a:t>
            </a:r>
          </a:p>
        </p:txBody>
      </p:sp>
    </p:spTree>
    <p:extLst>
      <p:ext uri="{BB962C8B-B14F-4D97-AF65-F5344CB8AC3E}">
        <p14:creationId xmlns:p14="http://schemas.microsoft.com/office/powerpoint/2010/main" val="749050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54480" y="2060712"/>
            <a:ext cx="3631096" cy="1015663"/>
          </a:xfrm>
          <a:prstGeom prst="rect">
            <a:avLst/>
          </a:prstGeom>
          <a:noFill/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Measure a specific known set of metabolites</a:t>
            </a:r>
          </a:p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Quantitative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8468" y="2073963"/>
            <a:ext cx="3631096" cy="707886"/>
          </a:xfrm>
          <a:prstGeom prst="rect">
            <a:avLst/>
          </a:prstGeom>
          <a:noFill/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Global profiling</a:t>
            </a:r>
          </a:p>
          <a:p>
            <a:pPr algn="ctr"/>
            <a:r>
              <a:rPr lang="en-US" sz="2000" dirty="0">
                <a:latin typeface="Lato" charset="0"/>
                <a:ea typeface="Lato" charset="0"/>
                <a:cs typeface="Lato" charset="0"/>
              </a:rPr>
              <a:t>Qualitative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8468" y="1612299"/>
            <a:ext cx="3631096" cy="461665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Untargeted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4480" y="1599046"/>
            <a:ext cx="3631096" cy="461665"/>
          </a:xfrm>
          <a:prstGeom prst="rect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Targeted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51" y="4338911"/>
            <a:ext cx="1576457" cy="15764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95850" y="381662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Separate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55403" y="6059967"/>
            <a:ext cx="2138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Chromatography</a:t>
            </a:r>
          </a:p>
          <a:p>
            <a:pPr algn="ctr"/>
            <a:r>
              <a:rPr lang="en-US" sz="1400" dirty="0">
                <a:latin typeface="+mj-lt"/>
              </a:rPr>
              <a:t>By size and charge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4362" y="3816626"/>
            <a:ext cx="11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</a:rPr>
              <a:t>Detect</a:t>
            </a:r>
            <a:endParaRPr lang="en-US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9076" y="3816626"/>
            <a:ext cx="117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Analyze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11" y="3829879"/>
            <a:ext cx="2180561" cy="25136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70182" y="6059967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NMR or </a:t>
            </a:r>
            <a:r>
              <a:rPr lang="en-US">
                <a:latin typeface="+mj-lt"/>
              </a:rPr>
              <a:t>Mass spectrometry</a:t>
            </a:r>
            <a:endParaRPr lang="en-US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71"/>
          <a:stretch/>
        </p:blipFill>
        <p:spPr>
          <a:xfrm>
            <a:off x="8192791" y="4279430"/>
            <a:ext cx="1629291" cy="178053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53952" y="174795"/>
            <a:ext cx="3752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+mj-lt"/>
              </a:rPr>
              <a:t>Metabolomics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329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30087" y="2327920"/>
            <a:ext cx="4969564" cy="3016209"/>
            <a:chOff x="1338468" y="1612299"/>
            <a:chExt cx="3631096" cy="3016209"/>
          </a:xfrm>
        </p:grpSpPr>
        <p:sp>
          <p:nvSpPr>
            <p:cNvPr id="5" name="TextBox 4"/>
            <p:cNvSpPr txBox="1"/>
            <p:nvPr/>
          </p:nvSpPr>
          <p:spPr>
            <a:xfrm>
              <a:off x="1338468" y="2073963"/>
              <a:ext cx="3631096" cy="255454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Separation is required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Can resolve metabolites in complex mixtures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High Sensitivity and range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Expensive and serious batch effects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38468" y="1612299"/>
              <a:ext cx="3631096" cy="46166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LC/MS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25539" y="2327920"/>
            <a:ext cx="5084581" cy="3016211"/>
            <a:chOff x="5954480" y="1599046"/>
            <a:chExt cx="3631096" cy="3016211"/>
          </a:xfrm>
        </p:grpSpPr>
        <p:sp>
          <p:nvSpPr>
            <p:cNvPr id="4" name="TextBox 3"/>
            <p:cNvSpPr txBox="1"/>
            <p:nvPr/>
          </p:nvSpPr>
          <p:spPr>
            <a:xfrm>
              <a:off x="5954480" y="2060712"/>
              <a:ext cx="3631096" cy="255454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No separation required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Smaller number of biomarkers is detected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Lower sensitivity</a:t>
              </a:r>
            </a:p>
            <a:p>
              <a:pPr algn="ctr"/>
              <a:endParaRPr lang="en-US" sz="20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2000" dirty="0">
                  <a:latin typeface="Lato" charset="0"/>
                  <a:ea typeface="Lato" charset="0"/>
                  <a:cs typeface="Lato" charset="0"/>
                </a:rPr>
                <a:t>Reproducible and free of batch effects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54480" y="1599046"/>
              <a:ext cx="3631096" cy="46166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</a:rPr>
                <a:t>NMR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80457" y="413334"/>
            <a:ext cx="454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+mj-lt"/>
              </a:rPr>
              <a:t>Detection options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7292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6952" y="1204108"/>
            <a:ext cx="2669406" cy="1781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Typical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2488" y="952500"/>
            <a:ext cx="2295525" cy="1674813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Data Acquisition: </a:t>
            </a:r>
            <a:r>
              <a:rPr lang="en-US" sz="2800">
                <a:solidFill>
                  <a:schemeClr val="bg1"/>
                </a:solidFill>
                <a:latin typeface="+mj-lt"/>
              </a:rPr>
              <a:t>Spectra, NMR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05638" y="952500"/>
            <a:ext cx="4559300" cy="1674813"/>
          </a:xfrm>
          <a:prstGeom prst="rect">
            <a:avLst/>
          </a:prstGeom>
          <a:solidFill>
            <a:srgbClr val="7FB4AD"/>
          </a:solidFill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Data Processing: </a:t>
            </a:r>
            <a:r>
              <a:rPr lang="en-US" sz="2800">
                <a:solidFill>
                  <a:schemeClr val="bg1"/>
                </a:solidFill>
                <a:latin typeface="+mj-lt"/>
              </a:rPr>
              <a:t>QC, normalization and statistical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2488" y="2684463"/>
            <a:ext cx="6902450" cy="1089025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Data Investigation: </a:t>
            </a:r>
            <a:r>
              <a:rPr lang="en-US" sz="2800">
                <a:solidFill>
                  <a:schemeClr val="bg1"/>
                </a:solidFill>
                <a:latin typeface="+mj-lt"/>
              </a:rPr>
              <a:t>Enrichment analysis or pathway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62488" y="3833813"/>
            <a:ext cx="3732213" cy="1947863"/>
          </a:xfrm>
          <a:prstGeom prst="rect">
            <a:avLst/>
          </a:prstGeom>
          <a:solidFill>
            <a:srgbClr val="B1A6BD"/>
          </a:solidFill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j-lt"/>
              </a:rPr>
              <a:t>Data Integration: </a:t>
            </a:r>
            <a:r>
              <a:rPr lang="en-US" sz="2800">
                <a:solidFill>
                  <a:schemeClr val="bg1"/>
                </a:solidFill>
                <a:latin typeface="+mj-lt"/>
              </a:rPr>
              <a:t>Putting together with other omics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10250" y="6452900"/>
            <a:ext cx="6260193" cy="332364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dirty="0"/>
              <a:t>Source: https://</a:t>
            </a:r>
            <a:r>
              <a:rPr lang="en-US" sz="1000" dirty="0" err="1"/>
              <a:t>slideplayer.com</a:t>
            </a:r>
            <a:r>
              <a:rPr lang="en-US" sz="1000" dirty="0"/>
              <a:t>/slide/16950853/</a:t>
            </a:r>
          </a:p>
        </p:txBody>
      </p:sp>
    </p:spTree>
    <p:extLst>
      <p:ext uri="{BB962C8B-B14F-4D97-AF65-F5344CB8AC3E}">
        <p14:creationId xmlns:p14="http://schemas.microsoft.com/office/powerpoint/2010/main" val="789855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FB6-3D97-C24F-A2B7-FFA87BFD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645" y="3046774"/>
            <a:ext cx="7266709" cy="1325563"/>
          </a:xfrm>
        </p:spPr>
        <p:txBody>
          <a:bodyPr/>
          <a:lstStyle/>
          <a:p>
            <a:r>
              <a:rPr lang="en-US" dirty="0"/>
              <a:t>Multi-Omics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E5A19-A07A-2840-91F2-EA31CC6DF3CB}"/>
              </a:ext>
            </a:extLst>
          </p:cNvPr>
          <p:cNvSpPr txBox="1"/>
          <p:nvPr/>
        </p:nvSpPr>
        <p:spPr>
          <a:xfrm>
            <a:off x="4843893" y="4003005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938012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7FD02-AC3F-E348-B94A-6301DA667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92" y="2558788"/>
            <a:ext cx="1312657" cy="1312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299A0-F996-F945-B1E8-5C9D6DB910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2010" y="2256269"/>
            <a:ext cx="1615176" cy="16151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FB6B273-0587-EB4E-AB24-0FC7831386DD}"/>
              </a:ext>
            </a:extLst>
          </p:cNvPr>
          <p:cNvSpPr/>
          <p:nvPr/>
        </p:nvSpPr>
        <p:spPr>
          <a:xfrm>
            <a:off x="4943060" y="3063857"/>
            <a:ext cx="185531" cy="151259"/>
          </a:xfrm>
          <a:prstGeom prst="ellipse">
            <a:avLst/>
          </a:prstGeom>
          <a:solidFill>
            <a:srgbClr val="FBC102"/>
          </a:solidFill>
          <a:ln>
            <a:solidFill>
              <a:srgbClr val="FBC1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1FDB38-07FE-664B-9FA9-AD0133742D9F}"/>
              </a:ext>
            </a:extLst>
          </p:cNvPr>
          <p:cNvSpPr/>
          <p:nvPr/>
        </p:nvSpPr>
        <p:spPr>
          <a:xfrm>
            <a:off x="4943060" y="3293027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B226C0-133C-A94E-8BA2-80349CFFB01B}"/>
              </a:ext>
            </a:extLst>
          </p:cNvPr>
          <p:cNvSpPr/>
          <p:nvPr/>
        </p:nvSpPr>
        <p:spPr>
          <a:xfrm>
            <a:off x="5279972" y="3063857"/>
            <a:ext cx="185531" cy="151259"/>
          </a:xfrm>
          <a:prstGeom prst="ellipse">
            <a:avLst/>
          </a:prstGeom>
          <a:solidFill>
            <a:srgbClr val="FB957D"/>
          </a:solidFill>
          <a:ln>
            <a:solidFill>
              <a:srgbClr val="FB9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F5AF7-1FA1-0E43-9B6B-8C823D3BA301}"/>
              </a:ext>
            </a:extLst>
          </p:cNvPr>
          <p:cNvSpPr/>
          <p:nvPr/>
        </p:nvSpPr>
        <p:spPr>
          <a:xfrm>
            <a:off x="5121965" y="2805441"/>
            <a:ext cx="185531" cy="151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9549FB-A0E9-9A46-9E28-D71F099DF8C4}"/>
              </a:ext>
            </a:extLst>
          </p:cNvPr>
          <p:cNvSpPr/>
          <p:nvPr/>
        </p:nvSpPr>
        <p:spPr>
          <a:xfrm>
            <a:off x="5174975" y="3299655"/>
            <a:ext cx="185531" cy="151259"/>
          </a:xfrm>
          <a:prstGeom prst="ellipse">
            <a:avLst/>
          </a:prstGeom>
          <a:solidFill>
            <a:srgbClr val="B1A6BD"/>
          </a:solidFill>
          <a:ln>
            <a:solidFill>
              <a:srgbClr val="B1A6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D23FCE-8BC4-6948-A9AA-C9A5A7A6E28F}"/>
              </a:ext>
            </a:extLst>
          </p:cNvPr>
          <p:cNvCxnSpPr/>
          <p:nvPr/>
        </p:nvCxnSpPr>
        <p:spPr>
          <a:xfrm>
            <a:off x="3988904" y="3139486"/>
            <a:ext cx="63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0E1EEE-7792-0F40-AD18-8379816D0CB4}"/>
              </a:ext>
            </a:extLst>
          </p:cNvPr>
          <p:cNvCxnSpPr/>
          <p:nvPr/>
        </p:nvCxnSpPr>
        <p:spPr>
          <a:xfrm>
            <a:off x="5943600" y="3144833"/>
            <a:ext cx="63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48BA42-0AD4-8648-A6B7-768590653657}"/>
              </a:ext>
            </a:extLst>
          </p:cNvPr>
          <p:cNvSpPr txBox="1"/>
          <p:nvPr/>
        </p:nvSpPr>
        <p:spPr>
          <a:xfrm>
            <a:off x="2290692" y="400215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Microbes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2ADE9-2C3F-D443-ABB5-666D1CAAD682}"/>
              </a:ext>
            </a:extLst>
          </p:cNvPr>
          <p:cNvSpPr txBox="1"/>
          <p:nvPr/>
        </p:nvSpPr>
        <p:spPr>
          <a:xfrm>
            <a:off x="9337692" y="165783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Host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A908C-3304-9B49-9630-C7FD3CB42613}"/>
              </a:ext>
            </a:extLst>
          </p:cNvPr>
          <p:cNvSpPr txBox="1"/>
          <p:nvPr/>
        </p:nvSpPr>
        <p:spPr>
          <a:xfrm>
            <a:off x="4479028" y="389887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Metabolites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C97F9-640C-184E-B921-2DD97493F15D}"/>
              </a:ext>
            </a:extLst>
          </p:cNvPr>
          <p:cNvSpPr txBox="1"/>
          <p:nvPr/>
        </p:nvSpPr>
        <p:spPr>
          <a:xfrm>
            <a:off x="2515914" y="178241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Who</a:t>
            </a:r>
          </a:p>
        </p:txBody>
      </p:sp>
      <p:pic>
        <p:nvPicPr>
          <p:cNvPr id="1028" name="Picture 4" descr="Rna - Free education icons">
            <a:extLst>
              <a:ext uri="{FF2B5EF4-FFF2-40B4-BE49-F238E27FC236}">
                <a16:creationId xmlns:a16="http://schemas.microsoft.com/office/drawing/2014/main" id="{F3642663-0126-4444-AE86-41FFEEEE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98" y="4731009"/>
            <a:ext cx="450000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4" descr="Rna - Free education icons">
            <a:extLst>
              <a:ext uri="{FF2B5EF4-FFF2-40B4-BE49-F238E27FC236}">
                <a16:creationId xmlns:a16="http://schemas.microsoft.com/office/drawing/2014/main" id="{5891D2EF-FCAC-F843-B491-1E778818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551" y="4580159"/>
            <a:ext cx="447964" cy="4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na - Free education icons">
            <a:extLst>
              <a:ext uri="{FF2B5EF4-FFF2-40B4-BE49-F238E27FC236}">
                <a16:creationId xmlns:a16="http://schemas.microsoft.com/office/drawing/2014/main" id="{575EA8CC-6659-B14F-81F1-66072BED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21" y="2218477"/>
            <a:ext cx="447964" cy="4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na - Free education icons">
            <a:extLst>
              <a:ext uri="{FF2B5EF4-FFF2-40B4-BE49-F238E27FC236}">
                <a16:creationId xmlns:a16="http://schemas.microsoft.com/office/drawing/2014/main" id="{70F546D3-BC13-DE4D-A71D-F72E28C1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34" y="4825378"/>
            <a:ext cx="447964" cy="4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676D7B-5086-3B44-8199-A0B77CC38C71}"/>
              </a:ext>
            </a:extLst>
          </p:cNvPr>
          <p:cNvSpPr txBox="1"/>
          <p:nvPr/>
        </p:nvSpPr>
        <p:spPr>
          <a:xfrm>
            <a:off x="1753503" y="5418207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Meta-Transcriptome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BBEA47-BCA4-C740-A964-3324DB4F20B4}"/>
              </a:ext>
            </a:extLst>
          </p:cNvPr>
          <p:cNvSpPr txBox="1"/>
          <p:nvPr/>
        </p:nvSpPr>
        <p:spPr>
          <a:xfrm>
            <a:off x="8939491" y="242262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Transcriptome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4DC5F-78CC-AF4E-A60C-BCCFA950BF8D}"/>
              </a:ext>
            </a:extLst>
          </p:cNvPr>
          <p:cNvSpPr txBox="1"/>
          <p:nvPr/>
        </p:nvSpPr>
        <p:spPr>
          <a:xfrm>
            <a:off x="8841065" y="293032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</a:rPr>
              <a:t>Immune Markers</a:t>
            </a:r>
          </a:p>
        </p:txBody>
      </p:sp>
    </p:spTree>
    <p:extLst>
      <p:ext uri="{BB962C8B-B14F-4D97-AF65-F5344CB8AC3E}">
        <p14:creationId xmlns:p14="http://schemas.microsoft.com/office/powerpoint/2010/main" val="2068266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ltiomics - Wikipedia">
            <a:extLst>
              <a:ext uri="{FF2B5EF4-FFF2-40B4-BE49-F238E27FC236}">
                <a16:creationId xmlns:a16="http://schemas.microsoft.com/office/drawing/2014/main" id="{10A4C926-3184-9947-9BD8-FDEDC7F0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819150"/>
            <a:ext cx="88900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35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3009" y="2119931"/>
            <a:ext cx="2728913" cy="400110"/>
          </a:xfrm>
          <a:prstGeom prst="rect">
            <a:avLst/>
          </a:prstGeom>
          <a:solidFill>
            <a:srgbClr val="FBC1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Meta-genome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3009" y="3175308"/>
            <a:ext cx="2728913" cy="400110"/>
          </a:xfrm>
          <a:prstGeom prst="rect">
            <a:avLst/>
          </a:prstGeom>
          <a:solidFill>
            <a:srgbClr val="7FB4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Meta-Transcriptome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3009" y="4167814"/>
            <a:ext cx="2728913" cy="400110"/>
          </a:xfrm>
          <a:prstGeom prst="rect">
            <a:avLst/>
          </a:prstGeom>
          <a:solidFill>
            <a:srgbClr val="FB3C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Protein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3009" y="5380115"/>
            <a:ext cx="2728913" cy="400110"/>
          </a:xfrm>
          <a:prstGeom prst="rect">
            <a:avLst/>
          </a:prstGeom>
          <a:solidFill>
            <a:srgbClr val="B1A6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Metabolome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9933" y="2119931"/>
            <a:ext cx="1400175" cy="400110"/>
          </a:xfrm>
          <a:prstGeom prst="rect">
            <a:avLst/>
          </a:prstGeom>
          <a:solidFill>
            <a:srgbClr val="FBC1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DNA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9933" y="3175308"/>
            <a:ext cx="1400175" cy="400110"/>
          </a:xfrm>
          <a:prstGeom prst="rect">
            <a:avLst/>
          </a:prstGeom>
          <a:solidFill>
            <a:srgbClr val="7FB4A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RNA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9932" y="4167814"/>
            <a:ext cx="1400176" cy="400110"/>
          </a:xfrm>
          <a:prstGeom prst="rect">
            <a:avLst/>
          </a:prstGeom>
          <a:solidFill>
            <a:srgbClr val="FB3C4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Proteins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1636" y="5380115"/>
            <a:ext cx="885805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Sugar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5266" y="5380115"/>
            <a:ext cx="1552576" cy="400110"/>
          </a:xfrm>
          <a:prstGeom prst="rect">
            <a:avLst/>
          </a:prstGeom>
          <a:solidFill>
            <a:srgbClr val="E1AE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Nucleotide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7441" y="5382747"/>
            <a:ext cx="1752601" cy="400110"/>
          </a:xfrm>
          <a:prstGeom prst="rect">
            <a:avLst/>
          </a:prstGeom>
          <a:solidFill>
            <a:srgbClr val="48D8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Amino Acids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37842" y="5380115"/>
            <a:ext cx="1947860" cy="400110"/>
          </a:xfrm>
          <a:prstGeom prst="rect">
            <a:avLst/>
          </a:prstGeom>
          <a:solidFill>
            <a:srgbClr val="B800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SCFA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30101" y="2319986"/>
            <a:ext cx="15835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630101" y="3356341"/>
            <a:ext cx="15835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30101" y="4313639"/>
            <a:ext cx="15835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30101" y="5580170"/>
            <a:ext cx="6262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13008" y="1186584"/>
            <a:ext cx="272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Omics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32641" y="1186584"/>
            <a:ext cx="272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Biomaterial</a:t>
            </a:r>
          </a:p>
        </p:txBody>
      </p:sp>
      <p:sp>
        <p:nvSpPr>
          <p:cNvPr id="2" name="Rectangle 1"/>
          <p:cNvSpPr/>
          <p:nvPr/>
        </p:nvSpPr>
        <p:spPr>
          <a:xfrm>
            <a:off x="8822488" y="6549432"/>
            <a:ext cx="33695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Source: https</a:t>
            </a:r>
            <a:r>
              <a:rPr lang="en-US" sz="1200" dirty="0"/>
              <a:t>://</a:t>
            </a:r>
            <a:r>
              <a:rPr lang="en-US" sz="1200" dirty="0" err="1"/>
              <a:t>slideplayer.com</a:t>
            </a:r>
            <a:r>
              <a:rPr lang="en-US" sz="1200" dirty="0"/>
              <a:t>/slide/16950853/</a:t>
            </a:r>
          </a:p>
        </p:txBody>
      </p:sp>
    </p:spTree>
    <p:extLst>
      <p:ext uri="{BB962C8B-B14F-4D97-AF65-F5344CB8AC3E}">
        <p14:creationId xmlns:p14="http://schemas.microsoft.com/office/powerpoint/2010/main" val="137680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5448" y="1770276"/>
            <a:ext cx="11308736" cy="3853284"/>
          </a:xfrm>
          <a:prstGeom prst="rect">
            <a:avLst/>
          </a:prstGeom>
          <a:noFill/>
          <a:ln w="38100">
            <a:solidFill>
              <a:srgbClr val="7FB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7981" y="341449"/>
            <a:ext cx="272891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+mj-lt"/>
              </a:rPr>
              <a:t>Meta-genome</a:t>
            </a:r>
            <a:endParaRPr lang="en-US" sz="2800" b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t="30361" r="26157" b="17521"/>
          <a:stretch/>
        </p:blipFill>
        <p:spPr>
          <a:xfrm>
            <a:off x="1470208" y="7623244"/>
            <a:ext cx="9480184" cy="51823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7784" y="1987224"/>
            <a:ext cx="5174654" cy="3179136"/>
            <a:chOff x="557784" y="1987224"/>
            <a:chExt cx="5174654" cy="3179136"/>
          </a:xfrm>
        </p:grpSpPr>
        <p:sp>
          <p:nvSpPr>
            <p:cNvPr id="49" name="Rectangle 48"/>
            <p:cNvSpPr/>
            <p:nvPr/>
          </p:nvSpPr>
          <p:spPr>
            <a:xfrm>
              <a:off x="557784" y="1987224"/>
              <a:ext cx="5174654" cy="3179136"/>
            </a:xfrm>
            <a:prstGeom prst="rect">
              <a:avLst/>
            </a:prstGeom>
            <a:noFill/>
            <a:ln w="38100">
              <a:solidFill>
                <a:srgbClr val="7FB4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41260" y="2087808"/>
              <a:ext cx="3467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+mj-lt"/>
                </a:rPr>
                <a:t>Amplicon Sequencing Output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169810" y="2873155"/>
              <a:ext cx="0" cy="12573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165043" y="4121311"/>
              <a:ext cx="1427309" cy="43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1341260" y="3409221"/>
              <a:ext cx="115200" cy="69265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607962" y="3030694"/>
              <a:ext cx="114300" cy="107155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088978" y="3418365"/>
              <a:ext cx="115200" cy="68312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826656" y="3619533"/>
              <a:ext cx="115200" cy="48271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405969" y="3134901"/>
              <a:ext cx="115200" cy="96353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645" y="2825351"/>
              <a:ext cx="1351013" cy="135101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 rot="16200000">
              <a:off x="382652" y="3386533"/>
              <a:ext cx="1245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Abundance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59792" y="4174269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ASV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59468" y="4427182"/>
              <a:ext cx="12073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+mj-lt"/>
                </a:rPr>
                <a:t>Taxonomy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00687" y="4314567"/>
              <a:ext cx="1225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+mj-lt"/>
                </a:rPr>
                <a:t>Phylogeny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43018" y="1293530"/>
            <a:ext cx="5621166" cy="3360751"/>
            <a:chOff x="5843018" y="1293530"/>
            <a:chExt cx="5621166" cy="3360751"/>
          </a:xfrm>
        </p:grpSpPr>
        <p:sp>
          <p:nvSpPr>
            <p:cNvPr id="7" name="TextBox 6"/>
            <p:cNvSpPr txBox="1"/>
            <p:nvPr/>
          </p:nvSpPr>
          <p:spPr>
            <a:xfrm>
              <a:off x="6435160" y="1293530"/>
              <a:ext cx="3776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+mj-lt"/>
                </a:rPr>
                <a:t>Shotgun </a:t>
              </a:r>
              <a:r>
                <a:rPr lang="en-US" sz="2000" b="1">
                  <a:latin typeface="+mj-lt"/>
                </a:rPr>
                <a:t>Sequencing Output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86609" y="3007817"/>
              <a:ext cx="13988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GATC</a:t>
              </a:r>
              <a:r>
                <a:rPr lang="en-US" sz="1400" dirty="0">
                  <a:solidFill>
                    <a:srgbClr val="D0795C"/>
                  </a:solidFill>
                  <a:latin typeface="+mj-lt"/>
                </a:rPr>
                <a:t>G</a:t>
              </a:r>
              <a:r>
                <a:rPr lang="en-US" sz="1400" dirty="0">
                  <a:latin typeface="+mj-lt"/>
                </a:rPr>
                <a:t>ATC</a:t>
              </a:r>
            </a:p>
            <a:p>
              <a:r>
                <a:rPr lang="en-US" sz="1400" dirty="0">
                  <a:latin typeface="+mj-lt"/>
                </a:rPr>
                <a:t>GATC</a:t>
              </a:r>
              <a:r>
                <a:rPr lang="en-US" sz="1400" dirty="0">
                  <a:solidFill>
                    <a:srgbClr val="D0795C"/>
                  </a:solidFill>
                  <a:latin typeface="+mj-lt"/>
                </a:rPr>
                <a:t>G</a:t>
              </a:r>
              <a:r>
                <a:rPr lang="en-US" sz="1400" dirty="0">
                  <a:latin typeface="+mj-lt"/>
                </a:rPr>
                <a:t>ATC</a:t>
              </a:r>
            </a:p>
            <a:p>
              <a:r>
                <a:rPr lang="en-US" sz="1400" dirty="0">
                  <a:latin typeface="+mj-lt"/>
                </a:rPr>
                <a:t>GATC</a:t>
              </a:r>
              <a:r>
                <a:rPr lang="en-US" sz="1400" dirty="0">
                  <a:solidFill>
                    <a:srgbClr val="D0795C"/>
                  </a:solidFill>
                  <a:latin typeface="+mj-lt"/>
                </a:rPr>
                <a:t>C</a:t>
              </a:r>
              <a:r>
                <a:rPr lang="en-US" sz="1400" dirty="0">
                  <a:latin typeface="+mj-lt"/>
                </a:rPr>
                <a:t>ATC</a:t>
              </a:r>
            </a:p>
            <a:p>
              <a:r>
                <a:rPr lang="en-US" sz="1400" dirty="0">
                  <a:latin typeface="+mj-lt"/>
                </a:rPr>
                <a:t>GATC</a:t>
              </a:r>
              <a:r>
                <a:rPr lang="en-US" sz="1400" dirty="0">
                  <a:solidFill>
                    <a:srgbClr val="D0795C"/>
                  </a:solidFill>
                  <a:latin typeface="+mj-lt"/>
                </a:rPr>
                <a:t>C</a:t>
              </a:r>
              <a:r>
                <a:rPr lang="en-US" sz="1400" dirty="0">
                  <a:latin typeface="+mj-lt"/>
                </a:rPr>
                <a:t>ATC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9292217" y="2644886"/>
              <a:ext cx="0" cy="12573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9287450" y="3905832"/>
              <a:ext cx="1456527" cy="73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9463667" y="3190096"/>
              <a:ext cx="115200" cy="69265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9730368" y="3400408"/>
              <a:ext cx="115200" cy="48271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0211385" y="3190096"/>
              <a:ext cx="115200" cy="68312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9949063" y="3400408"/>
              <a:ext cx="115200" cy="48271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0528376" y="2915776"/>
              <a:ext cx="115200" cy="9635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8523391" y="3150769"/>
              <a:ext cx="12458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+mj-lt"/>
                </a:rPr>
                <a:t>Abundance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63667" y="3968607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+mj-lt"/>
                </a:rPr>
                <a:t>Functions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32649" y="4315727"/>
              <a:ext cx="15616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Polymorphism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073786" y="4272519"/>
              <a:ext cx="2390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Functional Annotation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43018" y="3304657"/>
              <a:ext cx="777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005579" y="6196313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ASV</a:t>
            </a:r>
            <a:r>
              <a:rPr lang="en-US" dirty="0">
                <a:latin typeface="+mj-lt"/>
              </a:rPr>
              <a:t>: Amplicon Sequence Variant</a:t>
            </a:r>
          </a:p>
        </p:txBody>
      </p:sp>
    </p:spTree>
    <p:extLst>
      <p:ext uri="{BB962C8B-B14F-4D97-AF65-F5344CB8AC3E}">
        <p14:creationId xmlns:p14="http://schemas.microsoft.com/office/powerpoint/2010/main" val="6952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4641" y="3413760"/>
            <a:ext cx="654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What should we amplify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Actor" charset="0"/>
                <a:ea typeface="Actor" charset="0"/>
                <a:cs typeface="Actor" charset="0"/>
              </a:rPr>
              <a:t>?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8818" y="2154651"/>
            <a:ext cx="6814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Amplicon Sequencing</a:t>
            </a:r>
          </a:p>
        </p:txBody>
      </p:sp>
    </p:spTree>
    <p:extLst>
      <p:ext uri="{BB962C8B-B14F-4D97-AF65-F5344CB8AC3E}">
        <p14:creationId xmlns:p14="http://schemas.microsoft.com/office/powerpoint/2010/main" val="43077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55" y="386371"/>
            <a:ext cx="11360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The Small Subunit 16s ribosomal RNA gene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4745" y="4106080"/>
            <a:ext cx="9592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Highly conserved gene found in most bacteria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 variety of hypervariable region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30941" y="2097864"/>
            <a:ext cx="8812107" cy="1226540"/>
            <a:chOff x="1530941" y="1512072"/>
            <a:chExt cx="8812107" cy="1226540"/>
          </a:xfrm>
        </p:grpSpPr>
        <p:grpSp>
          <p:nvGrpSpPr>
            <p:cNvPr id="7" name="Group 6"/>
            <p:cNvGrpSpPr/>
            <p:nvPr/>
          </p:nvGrpSpPr>
          <p:grpSpPr>
            <a:xfrm>
              <a:off x="1530941" y="1812985"/>
              <a:ext cx="8570668" cy="549523"/>
              <a:chOff x="1530941" y="1812985"/>
              <a:chExt cx="8570668" cy="54952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30941" y="1812985"/>
                <a:ext cx="8570668" cy="549523"/>
                <a:chOff x="1464574" y="1427707"/>
                <a:chExt cx="8570668" cy="549523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1464574" y="1429962"/>
                  <a:ext cx="8570668" cy="547267"/>
                </a:xfrm>
                <a:prstGeom prst="rect">
                  <a:avLst/>
                </a:prstGeom>
                <a:solidFill>
                  <a:srgbClr val="7FB4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464575" y="1429961"/>
                  <a:ext cx="311216" cy="5472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2168468" y="1429961"/>
                  <a:ext cx="283184" cy="5472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3087967" y="1429961"/>
                  <a:ext cx="311216" cy="5472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4220033" y="1427708"/>
                  <a:ext cx="232697" cy="5479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385926" y="1427708"/>
                  <a:ext cx="232697" cy="54796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994748" y="1427707"/>
                  <a:ext cx="513526" cy="54796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936728" y="1427707"/>
                  <a:ext cx="431480" cy="54952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753117" y="1429961"/>
                  <a:ext cx="517868" cy="5472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8687909" y="1429962"/>
                  <a:ext cx="465763" cy="5457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569479" y="1429961"/>
                  <a:ext cx="465763" cy="54571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1837480" y="1903895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V1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618550" y="1921084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V2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3893" y="1909461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V3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735212" y="1921084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V4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646300" y="1914285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85375" y="1888818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V6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417411" y="1888818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V7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297501" y="1903896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V8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198142" y="1903895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V9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279389" y="2430835"/>
              <a:ext cx="3063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Conserved Regions</a:t>
              </a:r>
              <a:r>
                <a:rPr lang="en-US" sz="14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n-US" sz="1400" dirty="0">
                  <a:solidFill>
                    <a:srgbClr val="7FB4AD"/>
                  </a:solidFill>
                  <a:latin typeface="Lato" charset="0"/>
                  <a:ea typeface="Lato" charset="0"/>
                  <a:cs typeface="Lato" charset="0"/>
                </a:rPr>
                <a:t>Variable Regions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30941" y="1512072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61387" y="1513656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1500 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charset="0"/>
                  <a:ea typeface="Lato" charset="0"/>
                  <a:cs typeface="Lato" charset="0"/>
                </a:rPr>
                <a:t>bp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41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16823" r="22762" b="18657"/>
          <a:stretch/>
        </p:blipFill>
        <p:spPr>
          <a:xfrm>
            <a:off x="7939080" y="252059"/>
            <a:ext cx="4252920" cy="6485135"/>
          </a:xfrm>
        </p:spPr>
      </p:pic>
      <p:sp>
        <p:nvSpPr>
          <p:cNvPr id="6" name="TextBox 5"/>
          <p:cNvSpPr txBox="1"/>
          <p:nvPr/>
        </p:nvSpPr>
        <p:spPr>
          <a:xfrm>
            <a:off x="318053" y="616916"/>
            <a:ext cx="769951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FB4AD"/>
                </a:solidFill>
                <a:latin typeface="+mj-lt"/>
              </a:rPr>
              <a:t>Many microbiomes in parallel</a:t>
            </a:r>
          </a:p>
          <a:p>
            <a:endParaRPr lang="en-US" sz="28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Break all cells, extract all DNA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PCR-amplify 16s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rRNA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genes using bar-coded primers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Sequence samples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Cluster sequences after De-multiplexing for each sample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Count each species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8053" y="6488669"/>
            <a:ext cx="82069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https://www.biostat.washington.edu/sites/default/files/modules/2018-SISMID-01b.pdf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7967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1487</Words>
  <Application>Microsoft Macintosh PowerPoint</Application>
  <PresentationFormat>Widescreen</PresentationFormat>
  <Paragraphs>506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Actor</vt:lpstr>
      <vt:lpstr>Al Bayan Plain</vt:lpstr>
      <vt:lpstr>Arial</vt:lpstr>
      <vt:lpstr>Calibri</vt:lpstr>
      <vt:lpstr>Century Gothic</vt:lpstr>
      <vt:lpstr>Courier New</vt:lpstr>
      <vt:lpstr>Dosis</vt:lpstr>
      <vt:lpstr>Helvetica Neue</vt:lpstr>
      <vt:lpstr>Lato</vt:lpstr>
      <vt:lpstr>Palatino Linotype</vt:lpstr>
      <vt:lpstr>Source Sans Pro</vt:lpstr>
      <vt:lpstr>Office Theme</vt:lpstr>
      <vt:lpstr>Microbiome Workshop</vt:lpstr>
      <vt:lpstr>PowerPoint Presentation</vt:lpstr>
      <vt:lpstr>Why do we care about microbes?</vt:lpstr>
      <vt:lpstr>How are they communicating with us?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Multi-Omics Approach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for Microbiota Analysis</dc:title>
  <dc:creator>Hena Ramay</dc:creator>
  <cp:lastModifiedBy>Hena Ramay</cp:lastModifiedBy>
  <cp:revision>7</cp:revision>
  <dcterms:created xsi:type="dcterms:W3CDTF">2021-10-06T05:19:41Z</dcterms:created>
  <dcterms:modified xsi:type="dcterms:W3CDTF">2022-10-01T04:54:51Z</dcterms:modified>
</cp:coreProperties>
</file>